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42"/>
  </p:notesMasterIdLst>
  <p:handoutMasterIdLst>
    <p:handoutMasterId r:id="rId43"/>
  </p:handoutMasterIdLst>
  <p:sldIdLst>
    <p:sldId id="271" r:id="rId2"/>
    <p:sldId id="320" r:id="rId3"/>
    <p:sldId id="278" r:id="rId4"/>
    <p:sldId id="301" r:id="rId5"/>
    <p:sldId id="308" r:id="rId6"/>
    <p:sldId id="275" r:id="rId7"/>
    <p:sldId id="303" r:id="rId8"/>
    <p:sldId id="274" r:id="rId9"/>
    <p:sldId id="304" r:id="rId10"/>
    <p:sldId id="276" r:id="rId11"/>
    <p:sldId id="279" r:id="rId12"/>
    <p:sldId id="299" r:id="rId13"/>
    <p:sldId id="302" r:id="rId14"/>
    <p:sldId id="277" r:id="rId15"/>
    <p:sldId id="280" r:id="rId16"/>
    <p:sldId id="281" r:id="rId17"/>
    <p:sldId id="282" r:id="rId18"/>
    <p:sldId id="305" r:id="rId19"/>
    <p:sldId id="283" r:id="rId20"/>
    <p:sldId id="297" r:id="rId21"/>
    <p:sldId id="287" r:id="rId22"/>
    <p:sldId id="298" r:id="rId23"/>
    <p:sldId id="289" r:id="rId24"/>
    <p:sldId id="309" r:id="rId25"/>
    <p:sldId id="306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7" r:id="rId34"/>
    <p:sldId id="314" r:id="rId35"/>
    <p:sldId id="268" r:id="rId36"/>
    <p:sldId id="315" r:id="rId37"/>
    <p:sldId id="316" r:id="rId38"/>
    <p:sldId id="317" r:id="rId39"/>
    <p:sldId id="318" r:id="rId40"/>
    <p:sldId id="319" r:id="rId41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80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96137" autoAdjust="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>
        <p:guide orient="horz" pos="2160"/>
        <p:guide pos="3840"/>
        <p:guide orient="horz" pos="3680"/>
        <p:guide orient="horz" pos="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687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94C57571-20E9-4911-8434-83E565E308FD}" type="datetimeFigureOut">
              <a:rPr lang="de-DE" altLang="de-DE"/>
              <a:pPr>
                <a:defRPr/>
              </a:pPr>
              <a:t>13.08.2025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E93CD1F1-37E9-4D50-9163-A8AD5E592B6B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039937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2307748F-8862-4607-AC92-02ADBB2BE0F2}" type="datetimeFigureOut">
              <a:rPr lang="de-DE" altLang="de-DE"/>
              <a:pPr>
                <a:defRPr/>
              </a:pPr>
              <a:t>13.08.2025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EE81C151-216A-4908-BB95-B4B917026DE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376995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Good Afternoon, everyone. today I’m excited to present my master’s thesis titled “”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08640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start with Hamilton’ principle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Hamilton’s Principle states that the true motion of a system makes the action integral stationary, which means the the first derivative with respect to any admissible path variation</a:t>
            </a:r>
            <a:r>
              <a:rPr lang="zh-CN" altLang="en-US" dirty="0"/>
              <a:t> </a:t>
            </a:r>
            <a:r>
              <a:rPr lang="en-US" altLang="zh-CN" dirty="0"/>
              <a:t>is zero.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approximate discrete Lagrangian to get discrete action integral from continuous action integral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To satisfy Hamilton’s Principle, the variation of this discrete action must vanish.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which mathematically equivalent to the partial derivatives of the discrete action with respect to each position must be zero.</a:t>
            </a:r>
          </a:p>
        </p:txBody>
      </p:sp>
    </p:spTree>
    <p:extLst>
      <p:ext uri="{BB962C8B-B14F-4D97-AF65-F5344CB8AC3E}">
        <p14:creationId xmlns:p14="http://schemas.microsoft.com/office/powerpoint/2010/main" val="248579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need to take the partial derivatives with respect to the discrete state </a:t>
            </a:r>
            <a:r>
              <a:rPr lang="en-US" dirty="0" err="1"/>
              <a:t>xkx</a:t>
            </a:r>
            <a:r>
              <a:rPr lang="en-US" dirty="0"/>
              <a:t>​, we get the discrete Euler–Lagrange equations, shown on the left.</a:t>
            </a:r>
          </a:p>
          <a:p>
            <a:br>
              <a:rPr lang="en-US" dirty="0"/>
            </a:br>
            <a:r>
              <a:rPr lang="en-US" dirty="0"/>
              <a:t>To include holonomic constraints</a:t>
            </a:r>
            <a:r>
              <a:rPr lang="zh-CN" altLang="en-US" dirty="0"/>
              <a:t>，</a:t>
            </a:r>
            <a:r>
              <a:rPr lang="en-US" dirty="0"/>
              <a:t> we add position-level constraint functions g(</a:t>
            </a:r>
            <a:r>
              <a:rPr lang="en-US" dirty="0" err="1"/>
              <a:t>xk</a:t>
            </a:r>
            <a:r>
              <a:rPr lang="en-US" dirty="0"/>
              <a:t>)=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by summing the discrete action integral with the virtual work</a:t>
            </a:r>
          </a:p>
          <a:p>
            <a:endParaRPr lang="en-US" dirty="0"/>
          </a:p>
          <a:p>
            <a:r>
              <a:rPr lang="en-US" dirty="0"/>
              <a:t>Then we get the constrained DEL equations contains position Jacobian</a:t>
            </a:r>
          </a:p>
          <a:p>
            <a:br>
              <a:rPr lang="en-US" dirty="0"/>
            </a:br>
            <a:r>
              <a:rPr lang="en-US" dirty="0"/>
              <a:t>This equation  can be interpreted as the discrete equation of motion.</a:t>
            </a:r>
          </a:p>
          <a:p>
            <a:endParaRPr lang="en-US" dirty="0"/>
          </a:p>
          <a:p>
            <a:r>
              <a:rPr lang="en-CN" dirty="0"/>
              <a:t>为什么用位置层</a:t>
            </a:r>
            <a:r>
              <a:rPr lang="zh-CN" altLang="en-US" dirty="0"/>
              <a:t>？能不能用速度层？</a:t>
            </a:r>
            <a:endParaRPr lang="en-CN" dirty="0"/>
          </a:p>
          <a:p>
            <a:r>
              <a:rPr lang="en-US" dirty="0"/>
              <a:t>Because we have only holonomic equality constraints, enforcing them at the position level is best, as it prevents drift and keeps the variational integrator’s geometric structure intact.</a:t>
            </a:r>
          </a:p>
          <a:p>
            <a:r>
              <a:rPr lang="en-US" dirty="0"/>
              <a:t>Although they </a:t>
            </a:r>
            <a:r>
              <a:rPr lang="en-US" b="1" dirty="0"/>
              <a:t>could</a:t>
            </a:r>
            <a:r>
              <a:rPr lang="en-US" dirty="0"/>
              <a:t> be enforced at the velocity level, that would introduce drift and weaken long-term structure preservation, so we impose them at the position level instead.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09288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two slides, we break down the DEL equations into translational and rotational parts</a:t>
            </a:r>
            <a:r>
              <a:rPr lang="zh-CN" altLang="en-US" dirty="0"/>
              <a:t> </a:t>
            </a:r>
            <a:r>
              <a:rPr lang="en-US" dirty="0"/>
              <a:t>for separate computation.</a:t>
            </a:r>
            <a:br>
              <a:rPr lang="en-US" dirty="0"/>
            </a:br>
            <a:r>
              <a:rPr lang="en-US" dirty="0"/>
              <a:t>we get the discretized translational equation of motion dT,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here, we use midpoint rule to discretize the continuous action integral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dt is a function of vk+1/2, not of </a:t>
            </a:r>
            <a:r>
              <a:rPr lang="en-US" dirty="0" err="1"/>
              <a:t>xk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Due to time limits, I won’t go into the full derivation here.</a:t>
            </a:r>
          </a:p>
          <a:p>
            <a:endParaRPr lang="en-CN" dirty="0"/>
          </a:p>
          <a:p>
            <a:r>
              <a:rPr lang="en-US" dirty="0"/>
              <a:t>v k plus one half</a:t>
            </a:r>
          </a:p>
          <a:p>
            <a:endParaRPr lang="en-CN" dirty="0"/>
          </a:p>
          <a:p>
            <a:r>
              <a:rPr lang="en-US" dirty="0" err="1"/>
              <a:t>为什么用中点法</a:t>
            </a:r>
            <a:endParaRPr lang="en-CN" dirty="0"/>
          </a:p>
          <a:p>
            <a:r>
              <a:rPr lang="en-US" dirty="0"/>
              <a:t>Because 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6362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Here, we get the discretized rotational equation of motion </a:t>
            </a:r>
            <a:r>
              <a:rPr lang="en-US" dirty="0" err="1"/>
              <a:t>dR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1801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we assemble previously derived equation dt and dr with constraints.</a:t>
            </a:r>
          </a:p>
          <a:p>
            <a:endParaRPr lang="en-US" dirty="0"/>
          </a:p>
          <a:p>
            <a:r>
              <a:rPr lang="en-US" dirty="0"/>
              <a:t>Similarly, the constraints here are also expressed using midpoint linear and angular velocities.</a:t>
            </a:r>
          </a:p>
          <a:p>
            <a:endParaRPr lang="en-US" dirty="0"/>
          </a:p>
          <a:p>
            <a:r>
              <a:rPr lang="en-US" dirty="0"/>
              <a:t>This gives us a nonlinear system F(</a:t>
            </a:r>
            <a:r>
              <a:rPr lang="en-US" dirty="0" err="1"/>
              <a:t>sk</a:t>
            </a:r>
            <a:r>
              <a:rPr lang="en-US" dirty="0"/>
              <a:t>)=0, where </a:t>
            </a:r>
            <a:r>
              <a:rPr lang="en-US" dirty="0" err="1"/>
              <a:t>sk</a:t>
            </a:r>
            <a:r>
              <a:rPr lang="en-US" dirty="0"/>
              <a:t> includes velocity, angular velocity, and Lagrange multipliers.</a:t>
            </a:r>
          </a:p>
          <a:p>
            <a:br>
              <a:rPr lang="en-US" dirty="0"/>
            </a:br>
            <a:r>
              <a:rPr lang="en-US" dirty="0"/>
              <a:t>We apply Newton’s method, which requires the Jacobian matrix of the system. </a:t>
            </a:r>
          </a:p>
          <a:p>
            <a:endParaRPr lang="en-US" dirty="0"/>
          </a:p>
          <a:p>
            <a:r>
              <a:rPr lang="en-US" dirty="0"/>
              <a:t>as shown on the upper right</a:t>
            </a:r>
          </a:p>
          <a:p>
            <a:endParaRPr lang="en-US" dirty="0"/>
          </a:p>
          <a:p>
            <a:r>
              <a:rPr lang="en-US" b="1" dirty="0"/>
              <a:t>It’s worth noting that </a:t>
            </a:r>
            <a:r>
              <a:rPr lang="en-US" dirty="0"/>
              <a:t>the bottom-left block is the derivative of the constraints with respect to velocity,</a:t>
            </a:r>
            <a:br>
              <a:rPr lang="en-US" dirty="0"/>
            </a:br>
            <a:r>
              <a:rPr lang="en-US" dirty="0"/>
              <a:t>and the top-right , the derivate of del with respect to lambda is  the position Jacobian of the constraints</a:t>
            </a:r>
          </a:p>
          <a:p>
            <a:r>
              <a:rPr lang="en-US" dirty="0"/>
              <a:t>At each iteration, we linearize the system and solve for the update </a:t>
            </a:r>
            <a:r>
              <a:rPr lang="el-GR" dirty="0"/>
              <a:t>Δ</a:t>
            </a:r>
            <a:r>
              <a:rPr lang="en-US" dirty="0"/>
              <a:t>s.</a:t>
            </a:r>
          </a:p>
          <a:p>
            <a:endParaRPr lang="en-CN" dirty="0"/>
          </a:p>
          <a:p>
            <a:r>
              <a:rPr lang="en-CN" dirty="0"/>
              <a:t>为什么选牛顿</a:t>
            </a:r>
          </a:p>
          <a:p>
            <a:r>
              <a:rPr lang="en-US" dirty="0"/>
              <a:t>I pick Newton’s method because it keeps the system symplectic and hits high accuracy in just a few steps, so it’s the </a:t>
            </a:r>
            <a:r>
              <a:rPr lang="en-US" b="1" dirty="0"/>
              <a:t>standard</a:t>
            </a:r>
            <a:r>
              <a:rPr lang="en-US" dirty="0"/>
              <a:t> solver for discrete Euler–Lagrange equations in implicit VI.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522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This slide explains how we solve this linear system </a:t>
            </a:r>
          </a:p>
          <a:p>
            <a:r>
              <a:rPr lang="en-US" dirty="0"/>
              <a:t>W</a:t>
            </a:r>
            <a:r>
              <a:rPr lang="en-CN" dirty="0"/>
              <a:t>e use LDU decomposition </a:t>
            </a:r>
          </a:p>
          <a:p>
            <a:r>
              <a:rPr lang="en-US" dirty="0"/>
              <a:t>On the </a:t>
            </a:r>
            <a:r>
              <a:rPr lang="en-CN" dirty="0"/>
              <a:t>left, outline the standard four steps</a:t>
            </a:r>
          </a:p>
          <a:p>
            <a:endParaRPr lang="en-CN" dirty="0"/>
          </a:p>
          <a:p>
            <a:r>
              <a:rPr lang="en-US" dirty="0"/>
              <a:t>O</a:t>
            </a:r>
            <a:r>
              <a:rPr lang="en-CN" dirty="0"/>
              <a:t>n the right, we show how this applies to our Jacobian J</a:t>
            </a:r>
          </a:p>
          <a:p>
            <a:endParaRPr lang="en-CN" dirty="0"/>
          </a:p>
          <a:p>
            <a:r>
              <a:rPr lang="en-US" dirty="0"/>
              <a:t>D</a:t>
            </a:r>
            <a:r>
              <a:rPr lang="en-CN" dirty="0"/>
              <a:t>ecompse J into LDU </a:t>
            </a:r>
          </a:p>
          <a:p>
            <a:r>
              <a:rPr lang="en-US" dirty="0"/>
              <a:t>F</a:t>
            </a:r>
            <a:r>
              <a:rPr lang="en-CN" dirty="0"/>
              <a:t>or dense </a:t>
            </a:r>
          </a:p>
          <a:p>
            <a:r>
              <a:rPr lang="en-US" dirty="0"/>
              <a:t>B</a:t>
            </a:r>
            <a:r>
              <a:rPr lang="en-CN" dirty="0"/>
              <a:t>ig O of n cubed, squared</a:t>
            </a:r>
          </a:p>
          <a:p>
            <a:endParaRPr lang="en-CN" dirty="0"/>
          </a:p>
          <a:p>
            <a:r>
              <a:rPr lang="en-US" dirty="0"/>
              <a:t>H</a:t>
            </a:r>
            <a:r>
              <a:rPr lang="en-CN" dirty="0"/>
              <a:t>owever, and this is the key point, for a sparse matrix,</a:t>
            </a:r>
          </a:p>
          <a:p>
            <a:r>
              <a:rPr lang="en-US" dirty="0"/>
              <a:t>W</a:t>
            </a:r>
            <a:r>
              <a:rPr lang="en-CN" dirty="0"/>
              <a:t>e only need to store and compue on the non-zero entries. </a:t>
            </a:r>
          </a:p>
          <a:p>
            <a:r>
              <a:rPr lang="en-CN" dirty="0"/>
              <a:t>This allow us to solve the system in linear time 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996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Now we come to the key idea t</a:t>
            </a:r>
            <a:r>
              <a:rPr lang="en-US" dirty="0"/>
              <a:t>ha</a:t>
            </a:r>
            <a:r>
              <a:rPr lang="en-CN" dirty="0"/>
              <a:t>t enables linear-time performance</a:t>
            </a:r>
          </a:p>
          <a:p>
            <a:r>
              <a:rPr lang="en-US" dirty="0"/>
              <a:t>O</a:t>
            </a:r>
            <a:r>
              <a:rPr lang="en-CN" dirty="0"/>
              <a:t>n the left, we use a graph representation of the machanical system</a:t>
            </a:r>
          </a:p>
          <a:p>
            <a:endParaRPr lang="en-CN" dirty="0"/>
          </a:p>
          <a:p>
            <a:r>
              <a:rPr lang="en-US" dirty="0"/>
              <a:t>On the right, we can see the matrix form of it.</a:t>
            </a:r>
          </a:p>
          <a:p>
            <a:r>
              <a:rPr lang="en-US" dirty="0"/>
              <a:t>for unordered matrix, it will create fill-ins during LDU factorization, you can see in</a:t>
            </a:r>
            <a:r>
              <a:rPr lang="zh-CN" altLang="en-US" dirty="0"/>
              <a:t> </a:t>
            </a:r>
            <a:r>
              <a:rPr lang="en-US" altLang="zh-CN" dirty="0"/>
              <a:t>matrix </a:t>
            </a:r>
            <a:r>
              <a:rPr lang="en-US" dirty="0"/>
              <a:t> (a), the </a:t>
            </a:r>
            <a:r>
              <a:rPr lang="en-US" dirty="0" err="1"/>
              <a:t>balck</a:t>
            </a:r>
            <a:r>
              <a:rPr lang="en-US" dirty="0"/>
              <a:t> dots indicate the fill in </a:t>
            </a:r>
          </a:p>
          <a:p>
            <a:r>
              <a:rPr lang="en-US" dirty="0"/>
              <a:t>for reordered matrix, it will avoid fill-ins during LDU factorization, keeping the following steps in sparse LDU,</a:t>
            </a:r>
          </a:p>
          <a:p>
            <a:endParaRPr lang="en-CN" dirty="0"/>
          </a:p>
          <a:p>
            <a:r>
              <a:rPr lang="en-US" dirty="0"/>
              <a:t>S</a:t>
            </a:r>
            <a:r>
              <a:rPr lang="en-CN" dirty="0"/>
              <a:t>o we reorder the matrix using a dfs, we can solve the equation derived before in linear time </a:t>
            </a:r>
          </a:p>
          <a:p>
            <a:endParaRPr lang="en-CN" dirty="0"/>
          </a:p>
          <a:p>
            <a:r>
              <a:rPr lang="en-CN" dirty="0"/>
              <a:t>为什么用dfs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dirty="0"/>
              <a:t>use a </a:t>
            </a:r>
            <a:r>
              <a:rPr lang="en-US" b="1" dirty="0"/>
              <a:t>depth-first search (DFS)</a:t>
            </a:r>
            <a:r>
              <a:rPr lang="en-US" dirty="0"/>
              <a:t> ordering, the leaf-to-root elimination guarantees </a:t>
            </a:r>
            <a:r>
              <a:rPr lang="en-US" b="1" dirty="0"/>
              <a:t>zero fill-in</a:t>
            </a:r>
            <a:r>
              <a:rPr lang="en-US" dirty="0"/>
              <a:t>, and costs only O(n) to compute</a:t>
            </a:r>
          </a:p>
          <a:p>
            <a:r>
              <a:rPr lang="en-US" dirty="0"/>
              <a:t>Other method such as minimum-degree can be applied, but less appropriate for this particular structure.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000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This slide shows where the saving come from</a:t>
            </a:r>
          </a:p>
          <a:p>
            <a:r>
              <a:rPr lang="en-US" dirty="0"/>
              <a:t>O</a:t>
            </a:r>
            <a:r>
              <a:rPr lang="en-CN" dirty="0"/>
              <a:t>n the left, we see the dense implementaion</a:t>
            </a:r>
          </a:p>
          <a:p>
            <a:endParaRPr lang="en-CN" dirty="0"/>
          </a:p>
          <a:p>
            <a:r>
              <a:rPr lang="en-US" dirty="0"/>
              <a:t>T</a:t>
            </a:r>
            <a:r>
              <a:rPr lang="en-CN" dirty="0"/>
              <a:t>he in-place factorizaition involves a triple nestes loop, giving O(n^3) complexity </a:t>
            </a:r>
          </a:p>
          <a:p>
            <a:r>
              <a:rPr lang="en-US" dirty="0"/>
              <a:t>T</a:t>
            </a:r>
            <a:r>
              <a:rPr lang="en-CN" dirty="0"/>
              <a:t>he back-substitution step has a double nested loop, giving O(n^2) complexity</a:t>
            </a:r>
          </a:p>
          <a:p>
            <a:endParaRPr lang="en-CN" dirty="0"/>
          </a:p>
          <a:p>
            <a:r>
              <a:rPr lang="en-CN" dirty="0"/>
              <a:t>for our sparse ldu</a:t>
            </a:r>
          </a:p>
          <a:p>
            <a:r>
              <a:rPr lang="en-CN" dirty="0"/>
              <a:t>Each node only interact with constant number of neighbors. </a:t>
            </a:r>
            <a:endParaRPr lang="en-US" dirty="0"/>
          </a:p>
          <a:p>
            <a:r>
              <a:rPr lang="en-US" dirty="0"/>
              <a:t>As a result, both the factorization and back-substitution become linear in system size.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38293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22254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explains how the </a:t>
            </a:r>
            <a:r>
              <a:rPr lang="en-US" b="1" dirty="0"/>
              <a:t>state variables</a:t>
            </a:r>
            <a:r>
              <a:rPr lang="en-US" dirty="0"/>
              <a:t> are organized and how they are updated.</a:t>
            </a:r>
          </a:p>
          <a:p>
            <a:r>
              <a:rPr lang="en-US" dirty="0"/>
              <a:t>On the left, we show the three types of states:</a:t>
            </a:r>
          </a:p>
          <a:p>
            <a:r>
              <a:rPr lang="en-US" dirty="0"/>
              <a:t>We also show the time integration formulas. Compute the next position and orientation using midpoint velocity and angular velocity</a:t>
            </a:r>
          </a:p>
          <a:p>
            <a:endParaRPr lang="en-US" dirty="0"/>
          </a:p>
          <a:p>
            <a:r>
              <a:rPr lang="en-US" dirty="0"/>
              <a:t>On the right, outline the newton update loop</a:t>
            </a:r>
          </a:p>
          <a:p>
            <a:r>
              <a:rPr lang="en-US" dirty="0"/>
              <a:t>Use candidate midpoint state and converge midpoints state to calculate the motion residual and Jacobian</a:t>
            </a:r>
          </a:p>
          <a:p>
            <a:r>
              <a:rPr lang="en-US" dirty="0"/>
              <a:t>Use discrete point and candidate midpoint state to calculate  the constraint residual and Jacobian of them</a:t>
            </a:r>
          </a:p>
          <a:p>
            <a:r>
              <a:rPr lang="en-US" dirty="0"/>
              <a:t>Next assemble them into system matrix and use LDU decomposition to solve the equation  and get the new state</a:t>
            </a:r>
          </a:p>
          <a:p>
            <a:r>
              <a:rPr lang="en-US" dirty="0"/>
              <a:t>If new states meet the condition , save them and end the newton iteration.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8870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M</a:t>
            </a:r>
            <a:r>
              <a:rPr lang="en-CN" sz="1100" dirty="0"/>
              <a:t>y mid-point VI</a:t>
            </a:r>
            <a:r>
              <a:rPr lang="en-US" sz="1100" dirty="0"/>
              <a:t>:First one VI  integrated into </a:t>
            </a:r>
            <a:r>
              <a:rPr lang="en-US" sz="1100" b="1" dirty="0"/>
              <a:t>EDT</a:t>
            </a:r>
            <a:r>
              <a:rPr lang="en-US" sz="1100" dirty="0"/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Other VIs: Used for </a:t>
            </a:r>
            <a:r>
              <a:rPr lang="en-US" sz="1100" b="1" dirty="0"/>
              <a:t>testing</a:t>
            </a:r>
            <a:r>
              <a:rPr lang="en-US" sz="1100" dirty="0"/>
              <a:t>, implemented in research environments such as Julia </a:t>
            </a:r>
            <a:endParaRPr lang="en-CN" sz="1100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7875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VEROSIM uses the JMᵀJ approach  based on velocity constraints, and my approach relies on position-level constraints,</a:t>
            </a:r>
          </a:p>
          <a:p>
            <a:r>
              <a:rPr lang="en-US" dirty="0"/>
              <a:t>I had to construct my own equality constraints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Note that the number here indicates how many DOF we constrain, not how many are available.</a:t>
            </a:r>
          </a:p>
          <a:p>
            <a:endParaRPr lang="en-US" dirty="0"/>
          </a:p>
          <a:p>
            <a:r>
              <a:rPr lang="en-US" dirty="0"/>
              <a:t>The key ides is that we first compute the full translational part (T3) and the rotational part (R3).</a:t>
            </a:r>
          </a:p>
          <a:p>
            <a:r>
              <a:rPr lang="en-US" dirty="0"/>
              <a:t>Then project t3 or r3 onto the subspace</a:t>
            </a:r>
          </a:p>
          <a:p>
            <a:endParaRPr lang="en-US" dirty="0"/>
          </a:p>
          <a:p>
            <a:r>
              <a:rPr lang="en-US" dirty="0"/>
              <a:t>As you can see, the constrains for revolute joint, you need to project the full rotational part into the R2 and then stack with the full translational part</a:t>
            </a:r>
          </a:p>
          <a:p>
            <a:r>
              <a:rPr lang="en-US" dirty="0"/>
              <a:t>The same approach is applied to other joint constraints as well</a:t>
            </a:r>
          </a:p>
        </p:txBody>
      </p:sp>
    </p:spTree>
    <p:extLst>
      <p:ext uri="{BB962C8B-B14F-4D97-AF65-F5344CB8AC3E}">
        <p14:creationId xmlns:p14="http://schemas.microsoft.com/office/powerpoint/2010/main" val="1556584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And here we need to compute the Position Jacobian of the constraints</a:t>
            </a:r>
          </a:p>
          <a:p>
            <a:endParaRPr lang="en-CN" dirty="0"/>
          </a:p>
          <a:p>
            <a:r>
              <a:rPr lang="en-US" dirty="0"/>
              <a:t>Let’s recall: when we introduced constraints into the DEL equations, we added virtual work and took its derivative with respect to discrete path </a:t>
            </a:r>
            <a:r>
              <a:rPr lang="en-US" dirty="0" err="1"/>
              <a:t>variabel</a:t>
            </a:r>
            <a:r>
              <a:rPr lang="en-US" dirty="0"/>
              <a:t>. </a:t>
            </a:r>
          </a:p>
          <a:p>
            <a:r>
              <a:rPr lang="en-US" dirty="0"/>
              <a:t>That’s why we need the position Jacobian here.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same projection strategy is used here, compute the full translational or rotational part and then project to the subspace.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25840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you can see, since our solution of Newton solver includes velocity, angular velocity, and </a:t>
            </a:r>
            <a:r>
              <a:rPr lang="el-GR" dirty="0"/>
              <a:t>λ, </a:t>
            </a:r>
            <a:r>
              <a:rPr lang="en-US" dirty="0"/>
              <a:t>the Jacobian must include derivatives with respect to those velocity terms.</a:t>
            </a:r>
          </a:p>
          <a:p>
            <a:r>
              <a:rPr lang="en-US" dirty="0"/>
              <a:t>So, we need to compute the Velocity Jacobian of the Constraints</a:t>
            </a:r>
          </a:p>
          <a:p>
            <a:endParaRPr lang="en-US" dirty="0"/>
          </a:p>
          <a:p>
            <a:r>
              <a:rPr lang="en-US" dirty="0"/>
              <a:t>Here, I use chain rule to calculate the velocity Jacobian from the position Jacobian,</a:t>
            </a:r>
          </a:p>
          <a:p>
            <a:endParaRPr lang="en-US" dirty="0"/>
          </a:p>
          <a:p>
            <a:r>
              <a:rPr lang="en-US" dirty="0"/>
              <a:t>Because the full Jacobian expression is quit long,  I only show here the translational part of the Jacobian with respect to body a</a:t>
            </a: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9222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summarizes the </a:t>
            </a:r>
            <a:r>
              <a:rPr lang="en-US" b="1" dirty="0"/>
              <a:t>entire simulation pipeline</a:t>
            </a:r>
            <a:r>
              <a:rPr lang="en-US" dirty="0"/>
              <a:t> for one time step.</a:t>
            </a:r>
          </a:p>
          <a:p>
            <a:r>
              <a:rPr lang="en-US" dirty="0"/>
              <a:t>Start from the Simulate Scene and calls Perform Integration, which then triggers a single Integrate step</a:t>
            </a:r>
          </a:p>
          <a:p>
            <a:endParaRPr lang="en-US" dirty="0"/>
          </a:p>
          <a:p>
            <a:r>
              <a:rPr lang="en-CN" dirty="0"/>
              <a:t>In this step, we enter the vi-newton solver, shown on the right.</a:t>
            </a:r>
          </a:p>
          <a:p>
            <a:endParaRPr lang="en-CN" dirty="0"/>
          </a:p>
          <a:p>
            <a:r>
              <a:rPr lang="en-US" dirty="0"/>
              <a:t>I</a:t>
            </a:r>
            <a:r>
              <a:rPr lang="en-CN" dirty="0"/>
              <a:t>nside the solver, we initialize the counter and check whether the iteration number exceeds the threshold</a:t>
            </a:r>
          </a:p>
          <a:p>
            <a:r>
              <a:rPr lang="en-US" dirty="0"/>
              <a:t>If not, go through the newton loop,</a:t>
            </a:r>
          </a:p>
          <a:p>
            <a:endParaRPr lang="en-US" dirty="0"/>
          </a:p>
          <a:p>
            <a:r>
              <a:rPr lang="en-US" dirty="0"/>
              <a:t>Based on the current residual and increment delta s, we check convergence,</a:t>
            </a:r>
          </a:p>
          <a:p>
            <a:r>
              <a:rPr lang="en-US" dirty="0"/>
              <a:t>If converge, we exit the loop and update the state and convert to VEROSIM states.</a:t>
            </a:r>
          </a:p>
          <a:p>
            <a:endParaRPr lang="en-US" dirty="0"/>
          </a:p>
          <a:p>
            <a:r>
              <a:rPr lang="en-US" dirty="0"/>
              <a:t>If not, increase the counter and repeat,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9812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user interface, </a:t>
            </a:r>
          </a:p>
          <a:p>
            <a:r>
              <a:rPr lang="en-US" dirty="0"/>
              <a:t>I added a Newton-Raphson option under constraint solver, and a Variational Integrator option under integration algorithm.</a:t>
            </a:r>
          </a:p>
          <a:p>
            <a:endParaRPr lang="en-US" dirty="0"/>
          </a:p>
          <a:p>
            <a:r>
              <a:rPr lang="en-US" dirty="0"/>
              <a:t>Because the </a:t>
            </a:r>
            <a:r>
              <a:rPr lang="en-US" b="1" dirty="0"/>
              <a:t>variational integrator and Newton-Raphson solver must be used together</a:t>
            </a:r>
            <a:r>
              <a:rPr lang="zh-CN" altLang="en-US" b="1" dirty="0"/>
              <a:t> </a:t>
            </a:r>
            <a:r>
              <a:rPr lang="en-US" altLang="zh-CN" b="1" dirty="0"/>
              <a:t>now ,</a:t>
            </a:r>
            <a:r>
              <a:rPr lang="en-US" altLang="zh-CN" b="0" dirty="0"/>
              <a:t>since they are used to solve DEL problem</a:t>
            </a:r>
            <a:r>
              <a:rPr lang="en-US" dirty="0"/>
              <a:t>, we need to enforce this binding.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top half</a:t>
            </a:r>
            <a:r>
              <a:rPr lang="en-US" dirty="0"/>
              <a:t>, </a:t>
            </a:r>
          </a:p>
          <a:p>
            <a:r>
              <a:rPr lang="en-US" dirty="0"/>
              <a:t>It becomes non-editable to prevent mismatch.</a:t>
            </a:r>
          </a:p>
          <a:p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bottom half</a:t>
            </a:r>
            <a:r>
              <a:rPr lang="en-US" dirty="0"/>
              <a:t>, the opposite is shown:</a:t>
            </a:r>
          </a:p>
          <a:p>
            <a:endParaRPr lang="en-US" dirty="0"/>
          </a:p>
          <a:p>
            <a:r>
              <a:rPr lang="en-US" dirty="0"/>
              <a:t>This logic ensures consistency and eliminates invalid combinations,</a:t>
            </a:r>
            <a:br>
              <a:rPr lang="en-US" dirty="0"/>
            </a:b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98247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54430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validate differentiability, we apply the </a:t>
            </a:r>
            <a:r>
              <a:rPr lang="en-US" b="1" dirty="0"/>
              <a:t>first-order difference quotient</a:t>
            </a:r>
            <a:r>
              <a:rPr lang="en-US" dirty="0"/>
              <a:t> as shown on the left.</a:t>
            </a:r>
          </a:p>
          <a:p>
            <a:r>
              <a:rPr lang="en-US" dirty="0"/>
              <a:t>We tested three models: </a:t>
            </a:r>
            <a:r>
              <a:rPr lang="en-US" b="1" dirty="0"/>
              <a:t>Free Body</a:t>
            </a:r>
            <a:r>
              <a:rPr lang="en-US" dirty="0"/>
              <a:t>, </a:t>
            </a:r>
            <a:r>
              <a:rPr lang="en-US" b="1" dirty="0"/>
              <a:t>Pendulum</a:t>
            </a:r>
            <a:r>
              <a:rPr lang="en-US" dirty="0"/>
              <a:t>, and </a:t>
            </a:r>
            <a:r>
              <a:rPr lang="en-US" b="1" dirty="0"/>
              <a:t>Four-bar</a:t>
            </a:r>
            <a:r>
              <a:rPr lang="en-US" dirty="0"/>
              <a:t>. </a:t>
            </a:r>
          </a:p>
          <a:p>
            <a:r>
              <a:rPr lang="en-US" dirty="0"/>
              <a:t>For each, we computed target derivatives with respect to initial states or physical parameters.</a:t>
            </a:r>
          </a:p>
          <a:p>
            <a:r>
              <a:rPr lang="en-US" dirty="0"/>
              <a:t>As shown on the right, the </a:t>
            </a:r>
            <a:r>
              <a:rPr lang="en-US" b="1" dirty="0"/>
              <a:t>result closely match the theoretical values</a:t>
            </a:r>
            <a:r>
              <a:rPr lang="en-US" dirty="0"/>
              <a:t>,, confirming the </a:t>
            </a:r>
            <a:r>
              <a:rPr lang="en-US" b="1" dirty="0"/>
              <a:t>differentiability of our simulator</a:t>
            </a:r>
            <a:endParaRPr lang="en-US" dirty="0"/>
          </a:p>
          <a:p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79825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experiment validates </a:t>
            </a:r>
            <a:r>
              <a:rPr lang="en-US" b="1" dirty="0"/>
              <a:t>energy conservation</a:t>
            </a:r>
            <a:r>
              <a:rPr lang="en-US" dirty="0"/>
              <a:t> over five integrators</a:t>
            </a:r>
          </a:p>
          <a:p>
            <a:br>
              <a:rPr lang="en-US" dirty="0"/>
            </a:br>
            <a:r>
              <a:rPr lang="en-US" dirty="0"/>
              <a:t>However, the </a:t>
            </a:r>
            <a:r>
              <a:rPr lang="en-US" b="1" dirty="0"/>
              <a:t>Euler Explicit</a:t>
            </a:r>
            <a:r>
              <a:rPr lang="en-US" dirty="0"/>
              <a:t> method performs poorly—it shows rapid energy growth </a:t>
            </a:r>
          </a:p>
          <a:p>
            <a:r>
              <a:rPr lang="en-US" dirty="0"/>
              <a:t>Therefore, in the right column, we </a:t>
            </a:r>
            <a:r>
              <a:rPr lang="en-US" b="1" dirty="0"/>
              <a:t>exclude it for</a:t>
            </a:r>
            <a:r>
              <a:rPr lang="en-US" dirty="0"/>
              <a:t> clearer comparison.</a:t>
            </a:r>
          </a:p>
          <a:p>
            <a:endParaRPr lang="en-US" dirty="0"/>
          </a:p>
          <a:p>
            <a:r>
              <a:rPr lang="en-US" dirty="0"/>
              <a:t>At </a:t>
            </a:r>
            <a:r>
              <a:rPr lang="en-US" b="1" dirty="0"/>
              <a:t>time step size increase, </a:t>
            </a:r>
            <a:r>
              <a:rPr lang="en-US" dirty="0"/>
              <a:t>other methods show </a:t>
            </a:r>
            <a:r>
              <a:rPr lang="en-US" b="1" dirty="0"/>
              <a:t>energy drift</a:t>
            </a:r>
            <a:r>
              <a:rPr lang="en-US" dirty="0"/>
              <a:t>, but  </a:t>
            </a:r>
            <a:r>
              <a:rPr lang="en-US" b="1" dirty="0"/>
              <a:t>VI remains stable</a:t>
            </a:r>
            <a:r>
              <a:rPr lang="en-US" dirty="0"/>
              <a:t>, </a:t>
            </a:r>
            <a:r>
              <a:rPr lang="zh-CN" altLang="en-US" dirty="0"/>
              <a:t>、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10568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experiment, we focus different  models </a:t>
            </a:r>
          </a:p>
          <a:p>
            <a:endParaRPr lang="en-US" dirty="0"/>
          </a:p>
          <a:p>
            <a:r>
              <a:rPr lang="en-US" dirty="0"/>
              <a:t>From the results, we observe:</a:t>
            </a:r>
          </a:p>
          <a:p>
            <a:r>
              <a:rPr lang="en-US" dirty="0"/>
              <a:t>For all mechanisms, VI and Euler-SI behave similarly in the beginning.</a:t>
            </a:r>
          </a:p>
          <a:p>
            <a:r>
              <a:rPr lang="en-US" dirty="0"/>
              <a:t>However, over time, </a:t>
            </a:r>
            <a:r>
              <a:rPr lang="en-US" b="1" dirty="0"/>
              <a:t>VI maintains stability while Euler-SI shows drift</a:t>
            </a:r>
          </a:p>
          <a:p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98787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experiment, we focus on complex system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 ,because of the poor performance ,we exclude the </a:t>
            </a:r>
            <a:r>
              <a:rPr lang="en-US" dirty="0" err="1"/>
              <a:t>euler-si</a:t>
            </a:r>
            <a:r>
              <a:rPr lang="en-US" dirty="0"/>
              <a:t> with </a:t>
            </a:r>
            <a:r>
              <a:rPr lang="en-US" dirty="0" err="1"/>
              <a:t>sipgs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in the </a:t>
            </a:r>
            <a:r>
              <a:rPr lang="en-US" b="1" dirty="0"/>
              <a:t>bottom plot</a:t>
            </a:r>
            <a:r>
              <a:rPr lang="en-US" dirty="0"/>
              <a:t>. </a:t>
            </a:r>
          </a:p>
          <a:p>
            <a:r>
              <a:rPr lang="en-US" b="1" dirty="0"/>
              <a:t>VI maintains stable energy over 35 seconds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highlights the superior long-term stability and energy conservation of the variational integrator, in large and complex systems.</a:t>
            </a:r>
          </a:p>
          <a:p>
            <a:endParaRPr lang="en-US" dirty="0"/>
          </a:p>
          <a:p>
            <a:r>
              <a:rPr lang="en-US" b="1" dirty="0"/>
              <a:t>Successive Impulse Projected Gauss-Seidel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5226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5970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last experiment, we focus long time duration.</a:t>
            </a:r>
          </a:p>
          <a:p>
            <a:r>
              <a:rPr lang="en-US" dirty="0"/>
              <a:t>As shown on the right,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VI</a:t>
            </a:r>
            <a:r>
              <a:rPr lang="en-US" dirty="0"/>
              <a:t> maintains excellent energy stability over 600s</a:t>
            </a:r>
          </a:p>
          <a:p>
            <a:r>
              <a:rPr lang="en-US" dirty="0"/>
              <a:t>This result show that  the </a:t>
            </a:r>
            <a:r>
              <a:rPr lang="en-US" b="1" dirty="0"/>
              <a:t>superior long-term numerical stability</a:t>
            </a:r>
            <a:r>
              <a:rPr lang="en-US" dirty="0"/>
              <a:t> of the variational integrator.</a:t>
            </a:r>
          </a:p>
          <a:p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35925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move to the </a:t>
            </a:r>
            <a:r>
              <a:rPr lang="en-US" b="1" dirty="0"/>
              <a:t>validation of running performance 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left bar chart</a:t>
            </a:r>
            <a:r>
              <a:rPr lang="en-US" dirty="0"/>
              <a:t> shows the average time over all 1000 steps.</a:t>
            </a:r>
          </a:p>
          <a:p>
            <a:r>
              <a:rPr lang="en-US" dirty="0"/>
              <a:t>The </a:t>
            </a:r>
            <a:r>
              <a:rPr lang="en-US" b="1" dirty="0"/>
              <a:t>right chart</a:t>
            </a:r>
            <a:r>
              <a:rPr lang="en-US" dirty="0"/>
              <a:t> excludes the first 10 steps to eliminate cold-start effects  such as cache warming and memory allocation.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Euler methods</a:t>
            </a:r>
            <a:r>
              <a:rPr lang="en-US" dirty="0"/>
              <a:t> (explicit and semi-implicit) are fastest, as expected due to their simplicity.</a:t>
            </a:r>
          </a:p>
          <a:p>
            <a:r>
              <a:rPr lang="en-US" b="1" dirty="0"/>
              <a:t>VI</a:t>
            </a:r>
            <a:r>
              <a:rPr lang="en-US" dirty="0"/>
              <a:t> is slightly slower</a:t>
            </a: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19166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we focus on a complex  system.</a:t>
            </a:r>
          </a:p>
          <a:p>
            <a:r>
              <a:rPr lang="en-US" dirty="0"/>
              <a:t>The results show that </a:t>
            </a:r>
            <a:r>
              <a:rPr lang="en-US" b="1" dirty="0"/>
              <a:t>VI + Newton</a:t>
            </a:r>
            <a:r>
              <a:rPr lang="en-US" dirty="0"/>
              <a:t> requires the most computational time</a:t>
            </a:r>
          </a:p>
          <a:p>
            <a:r>
              <a:rPr lang="en-US" dirty="0"/>
              <a:t>The reason is clear: VI enforces </a:t>
            </a:r>
            <a:r>
              <a:rPr lang="en-US" b="1" dirty="0"/>
              <a:t>strict constraint satisfaction and energy conservation</a:t>
            </a:r>
            <a:r>
              <a:rPr lang="en-US" dirty="0"/>
              <a:t>,</a:t>
            </a:r>
          </a:p>
          <a:p>
            <a:endParaRPr lang="en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Overall</a:t>
            </a:r>
            <a:r>
              <a:rPr lang="en-US" dirty="0"/>
              <a:t>, </a:t>
            </a:r>
            <a:r>
              <a:rPr lang="en-US" b="1" dirty="0"/>
              <a:t>our variational integrator achieves a good balance between accuracy and runtime performance</a:t>
            </a:r>
            <a:r>
              <a:rPr lang="en-US" dirty="0"/>
              <a:t>, making it practical for real-time applications.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86588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The final part is conclusion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01256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we implemented the discrete Euler–Lagrange equations for structure-preserving simulation.</a:t>
            </a:r>
            <a:br>
              <a:rPr lang="en-US" dirty="0"/>
            </a:br>
            <a:r>
              <a:rPr lang="en-US" dirty="0"/>
              <a:t>We apply DFS search for matrix reordering, which enables a linear time LDU solver</a:t>
            </a:r>
            <a:br>
              <a:rPr lang="en-US" dirty="0"/>
            </a:br>
            <a:r>
              <a:rPr lang="en-US" dirty="0"/>
              <a:t>Our method tackles three key challenges: differentiability, energy conservation and efficiency,—validated both theoretically and experimentally.</a:t>
            </a:r>
          </a:p>
          <a:p>
            <a:r>
              <a:rPr lang="en-US" dirty="0"/>
              <a:t>For future work, we aim to extend this framework to contact and friction, improve trajectory optimization, and support learning-based control.</a:t>
            </a:r>
          </a:p>
        </p:txBody>
      </p:sp>
    </p:spTree>
    <p:extLst>
      <p:ext uri="{BB962C8B-B14F-4D97-AF65-F5344CB8AC3E}">
        <p14:creationId xmlns:p14="http://schemas.microsoft.com/office/powerpoint/2010/main" val="1562371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6984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27650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93790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6603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5954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09283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implement structure-preserving variational integrators into maximal coordinates and uses an O(n) sparse factorization to solve both states and Lagrange multipliers in one single step, </a:t>
            </a:r>
          </a:p>
          <a:p>
            <a:r>
              <a:rPr lang="en-US" dirty="0"/>
              <a:t>achieving long-term stability, constraint accuracy, and runtime speed, while remaining natively differentiable.</a:t>
            </a:r>
          </a:p>
          <a:p>
            <a:endParaRPr lang="en-US" dirty="0"/>
          </a:p>
          <a:p>
            <a:r>
              <a:rPr lang="en-US" dirty="0"/>
              <a:t>Also, other variational integrators are only used in performance tests, often implemented in Julia or similar environments. In contrast, I applied it directly to an EDT system in a practical simulation setting.</a:t>
            </a:r>
          </a:p>
          <a:p>
            <a:endParaRPr lang="en-US" dirty="0"/>
          </a:p>
          <a:p>
            <a:r>
              <a:rPr lang="en-US" dirty="0"/>
              <a:t>The paper I referred to used forward difference to discretize the Euler–Lagrange equations, while I used the midpoint rule instead.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midpoint discretization is time-symmetric and second-order accurate, it preserves the variational/symplectic structure and yields far more reliable long-term dynamics than forward or backward differences.</a:t>
            </a:r>
            <a:endParaRPr lang="en-CN" dirty="0"/>
          </a:p>
          <a:p>
            <a:endParaRPr lang="en-US" dirty="0"/>
          </a:p>
          <a:p>
            <a:r>
              <a:rPr lang="en-US" dirty="0"/>
              <a:t>I started reading related papers in November last year. After that, I worked on the implementation and integration into </a:t>
            </a:r>
            <a:r>
              <a:rPr lang="en-US" dirty="0" err="1"/>
              <a:t>Verosim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Aside from exams and short breaks, the whole process took about six months and ended in early June.</a:t>
            </a:r>
          </a:p>
          <a:p>
            <a:endParaRPr lang="en-US" dirty="0"/>
          </a:p>
          <a:p>
            <a:r>
              <a:rPr lang="en-US" dirty="0"/>
              <a:t>All the code was implemented within the </a:t>
            </a:r>
            <a:r>
              <a:rPr lang="en-US" dirty="0" err="1"/>
              <a:t>RBDDynamics</a:t>
            </a:r>
            <a:r>
              <a:rPr lang="en-US" dirty="0"/>
              <a:t> library, with around 8,000 lines in total.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All of my code is on the Student Lab computer. If you'd like to take a look, I'd be happy to show it to you.</a:t>
            </a:r>
          </a:p>
          <a:p>
            <a:endParaRPr lang="en-US" dirty="0"/>
          </a:p>
          <a:p>
            <a:r>
              <a:rPr lang="en-US" dirty="0"/>
              <a:t>A VI’s implicit solve return the next state </a:t>
            </a:r>
            <a:r>
              <a:rPr lang="en-US" b="1" dirty="0"/>
              <a:t>and</a:t>
            </a:r>
            <a:r>
              <a:rPr lang="en-US" dirty="0"/>
              <a:t> its Jacobian in in a single step, giving near-free, stable gradients—something Euler or RK only get via a costly, less-stable backward pass. Suitable  for learning and optimization.</a:t>
            </a:r>
          </a:p>
          <a:p>
            <a:endParaRPr lang="zh-CN" altLang="en-US" b="1" dirty="0"/>
          </a:p>
          <a:p>
            <a:r>
              <a:rPr lang="zh-CN" altLang="en-US" dirty="0"/>
              <a:t>“</a:t>
            </a:r>
            <a:r>
              <a:rPr lang="en-US" dirty="0"/>
              <a:t>Structure-preserving” refers to maintaining the symplectic structure, which confines the energy error to small oscillations within a neighborhood instead of allowing a long-term monotonic drift.</a:t>
            </a:r>
          </a:p>
          <a:p>
            <a:endParaRPr lang="en-US" dirty="0"/>
          </a:p>
          <a:p>
            <a:r>
              <a:rPr lang="en-US" dirty="0"/>
              <a:t>Each implicit Newton step in a VI already factors the Jacobian, and—via the implicit-function theorem—that same factorization yields exact gradients almost for free; this is precisely why variational integrators are naturally differentiable.</a:t>
            </a:r>
          </a:p>
          <a:p>
            <a:r>
              <a:rPr lang="en-US" altLang="zh-CN" dirty="0"/>
              <a:t>Only one back-substitution is required to find the gradient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6537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there's been a growing interest in using structure-preserving integrators for learning and optimization in robotics. </a:t>
            </a:r>
          </a:p>
          <a:p>
            <a:r>
              <a:rPr lang="en-US" dirty="0"/>
              <a:t>But in practice, the integrators still face three main challenges:</a:t>
            </a:r>
          </a:p>
          <a:p>
            <a:r>
              <a:rPr lang="en-US" dirty="0"/>
              <a:t>preserving energy, staying efficient, and being differentiable.</a:t>
            </a:r>
          </a:p>
          <a:p>
            <a:endParaRPr lang="en-US" dirty="0"/>
          </a:p>
          <a:p>
            <a:r>
              <a:rPr lang="en-US" dirty="0"/>
              <a:t>In this work, I propose a framework that brings together energy preservation, linear-time performance, and built-in differentiability—all in one place.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73616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discussed the challenges, let’s look at why variational integrators are such a good fit for </a:t>
            </a:r>
            <a:r>
              <a:rPr lang="en-US" dirty="0" err="1"/>
              <a:t>experimentible</a:t>
            </a:r>
            <a:r>
              <a:rPr lang="en-US" dirty="0"/>
              <a:t> digital twins.</a:t>
            </a:r>
          </a:p>
          <a:p>
            <a:r>
              <a:rPr lang="en-US" dirty="0"/>
              <a:t>Variational integrators apply Hamilton’s principle in discrete form.</a:t>
            </a:r>
          </a:p>
          <a:p>
            <a:br>
              <a:rPr lang="en-US" dirty="0"/>
            </a:br>
            <a:r>
              <a:rPr lang="en-US" dirty="0"/>
              <a:t>They preserve physical structures like momentum and energy and stay stable regardless of time step size.</a:t>
            </a:r>
            <a:br>
              <a:rPr lang="en-US" dirty="0"/>
            </a:br>
            <a:r>
              <a:rPr lang="en-US" dirty="0"/>
              <a:t>In maximal coordinates, they support fast forward dynamics with linear-time complexity.</a:t>
            </a:r>
          </a:p>
          <a:p>
            <a:br>
              <a:rPr lang="en-US" dirty="0"/>
            </a:br>
            <a:r>
              <a:rPr lang="en-US" dirty="0"/>
              <a:t>Constraints are built directly into the equations—no Baumgarte or projection is needed.</a:t>
            </a:r>
          </a:p>
          <a:p>
            <a:br>
              <a:rPr lang="en-US" dirty="0"/>
            </a:br>
            <a:r>
              <a:rPr lang="en-US" dirty="0"/>
              <a:t>This makes them suitable for differentiable simulation, allowing cheap and accurate gradients.</a:t>
            </a:r>
            <a:endParaRPr lang="en-CN" dirty="0"/>
          </a:p>
          <a:p>
            <a:endParaRPr lang="en-CN" dirty="0"/>
          </a:p>
          <a:p>
            <a:r>
              <a:rPr lang="en-CN" dirty="0"/>
              <a:t>这里的project和后面的project</a:t>
            </a:r>
          </a:p>
          <a:p>
            <a:r>
              <a:rPr lang="en-US" dirty="0"/>
              <a:t>My “projection to subspace” merely maps redundant rotation errors onto the active constraint basis inside the solver, not the post-step position projection the paper warns against.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18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0533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compares traditional integrators Euler explicit/Euler semi-implicit Euler implicit and Runge </a:t>
            </a:r>
            <a:r>
              <a:rPr lang="en-US" dirty="0" err="1"/>
              <a:t>Kutta</a:t>
            </a:r>
            <a:r>
              <a:rPr lang="en-US" dirty="0"/>
              <a:t> 2 and Runge </a:t>
            </a:r>
            <a:r>
              <a:rPr lang="en-US" dirty="0" err="1"/>
              <a:t>Kutta</a:t>
            </a:r>
            <a:r>
              <a:rPr lang="en-US" dirty="0"/>
              <a:t> 4  on four key aspects.</a:t>
            </a:r>
          </a:p>
          <a:p>
            <a:endParaRPr lang="en-US" dirty="0"/>
          </a:p>
          <a:p>
            <a:r>
              <a:rPr lang="en-US" dirty="0"/>
              <a:t>Each of these methods has its own advantage—some are fast, some are simple, and some are accurate—but none of them can satisfy all three challenges we mentioned earlier.</a:t>
            </a:r>
          </a:p>
          <a:p>
            <a:endParaRPr lang="en-US" dirty="0"/>
          </a:p>
          <a:p>
            <a:r>
              <a:rPr lang="en-US" dirty="0"/>
              <a:t>preserving energy, staying efficient, and being differentiable</a:t>
            </a:r>
          </a:p>
          <a:p>
            <a:br>
              <a:rPr lang="en-US" dirty="0"/>
            </a:br>
            <a:r>
              <a:rPr lang="en-US" dirty="0"/>
              <a:t>That’s why I need to implement a variational integrator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0355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2956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0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enplatzhalter 2"/>
          <p:cNvSpPr>
            <a:spLocks noGrp="1"/>
          </p:cNvSpPr>
          <p:nvPr>
            <p:ph type="media" sz="quarter" idx="14"/>
          </p:nvPr>
        </p:nvSpPr>
        <p:spPr>
          <a:xfrm>
            <a:off x="360000" y="1152525"/>
            <a:ext cx="11484000" cy="39878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60000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4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60000" y="115200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60000" y="1684800"/>
            <a:ext cx="11484000" cy="3632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54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2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5200" y="2487613"/>
            <a:ext cx="11483975" cy="10795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de-DE" altLang="de-DE" sz="3200" b="1">
                <a:solidFill>
                  <a:schemeClr val="tx2"/>
                </a:solidFill>
              </a:rPr>
              <a:t>Vielen Dank</a:t>
            </a:r>
            <a:br>
              <a:rPr lang="de-DE" altLang="de-DE" sz="3200" b="1">
                <a:solidFill>
                  <a:schemeClr val="tx2"/>
                </a:solidFill>
              </a:rPr>
            </a:br>
            <a:r>
              <a:rPr lang="de-DE" altLang="de-DE" sz="3200" b="1">
                <a:solidFill>
                  <a:schemeClr val="tx2"/>
                </a:solidFill>
              </a:rPr>
              <a:t>für Ihre Aufmerksamkeit</a:t>
            </a:r>
            <a:endParaRPr lang="en-US" altLang="de-DE" sz="3200" b="1">
              <a:solidFill>
                <a:schemeClr val="tx2"/>
              </a:solidFill>
            </a:endParaRPr>
          </a:p>
        </p:txBody>
      </p:sp>
      <p:cxnSp>
        <p:nvCxnSpPr>
          <p:cNvPr id="5" name="Gerader Verbinder 11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3988800"/>
            <a:ext cx="11433600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60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0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60000" y="473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60000" y="5230801"/>
            <a:ext cx="1148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1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0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0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7"/>
          <p:cNvCxnSpPr/>
          <p:nvPr/>
        </p:nvCxnSpPr>
        <p:spPr>
          <a:xfrm>
            <a:off x="360000" y="30368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60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60000" y="3196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60000" y="1684800"/>
            <a:ext cx="11484000" cy="41826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0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60000" y="1684801"/>
            <a:ext cx="11484000" cy="4144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5458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233774" y="1684337"/>
            <a:ext cx="3610226" cy="398641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1684800"/>
            <a:ext cx="7560000" cy="39859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0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76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_ohne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enplatzhalter 2"/>
          <p:cNvSpPr>
            <a:spLocks noGrp="1"/>
          </p:cNvSpPr>
          <p:nvPr>
            <p:ph type="media" sz="quarter" idx="14"/>
          </p:nvPr>
        </p:nvSpPr>
        <p:spPr>
          <a:xfrm>
            <a:off x="360000" y="1017000"/>
            <a:ext cx="11484000" cy="4824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2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54" y="6044006"/>
            <a:ext cx="3555733" cy="8136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1195388" y="6227763"/>
            <a:ext cx="7002462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900" kern="1200" dirty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Application of Linear-Time Variational Integrator in Experimentible Digital Twins</a:t>
            </a:r>
            <a:r>
              <a:rPr lang="de-DE" altLang="de-DE" sz="900" dirty="0">
                <a:solidFill>
                  <a:schemeClr val="tx2"/>
                </a:solidFill>
              </a:rPr>
              <a:t>| 21.07.25</a:t>
            </a:r>
          </a:p>
          <a:p>
            <a:pPr eaLnBrk="1" hangingPunct="1">
              <a:defRPr/>
            </a:pPr>
            <a:r>
              <a:rPr lang="de-DE" altLang="de-DE" sz="900" dirty="0">
                <a:solidFill>
                  <a:schemeClr val="tx2"/>
                </a:solidFill>
              </a:rPr>
              <a:t>Institut für Mensch-Maschine-Interaktion</a:t>
            </a:r>
            <a:r>
              <a:rPr lang="de-DE" altLang="de-DE" sz="900" baseline="0" dirty="0">
                <a:solidFill>
                  <a:schemeClr val="tx2"/>
                </a:solidFill>
              </a:rPr>
              <a:t> | </a:t>
            </a:r>
            <a:r>
              <a:rPr lang="de-DE" altLang="de-DE" sz="900" baseline="0" dirty="0" err="1">
                <a:solidFill>
                  <a:schemeClr val="tx2"/>
                </a:solidFill>
              </a:rPr>
              <a:t>www.mmi.rwth-aachen.de</a:t>
            </a:r>
            <a:endParaRPr lang="de-DE" altLang="de-DE" sz="900" baseline="0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de-DE" altLang="de-DE" sz="900" baseline="0" dirty="0">
                <a:solidFill>
                  <a:schemeClr val="tx2"/>
                </a:solidFill>
              </a:rPr>
              <a:t>Yumin Xiong| </a:t>
            </a:r>
            <a:r>
              <a:rPr lang="de-DE" altLang="de-DE" sz="900" baseline="0" dirty="0" err="1">
                <a:solidFill>
                  <a:schemeClr val="tx2"/>
                </a:solidFill>
              </a:rPr>
              <a:t>yumin.xiong@rwth-aachen.de</a:t>
            </a:r>
            <a:endParaRPr lang="de-DE" altLang="de-DE" sz="900" dirty="0">
              <a:solidFill>
                <a:schemeClr val="tx2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360363" y="8143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60363" y="6042600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feld 13"/>
          <p:cNvSpPr txBox="1">
            <a:spLocks noChangeArrowheads="1"/>
          </p:cNvSpPr>
          <p:nvPr/>
        </p:nvSpPr>
        <p:spPr bwMode="auto">
          <a:xfrm>
            <a:off x="360363" y="622776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A166DF1-8784-4B1C-A772-4AE423841D20}" type="slidenum">
              <a:rPr lang="de-DE" altLang="de-DE" sz="900">
                <a:solidFill>
                  <a:schemeClr val="tx2"/>
                </a:solidFill>
              </a:rPr>
              <a:pPr eaLnBrk="1" hangingPunct="1"/>
              <a:t>‹Nr.›</a:t>
            </a:fld>
            <a:endParaRPr lang="de-DE" altLang="de-DE" sz="90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57" r:id="rId6"/>
    <p:sldLayoutId id="2147483858" r:id="rId7"/>
    <p:sldLayoutId id="2147483865" r:id="rId8"/>
    <p:sldLayoutId id="2147483866" r:id="rId9"/>
    <p:sldLayoutId id="2147483868" r:id="rId10"/>
    <p:sldLayoutId id="2147483859" r:id="rId11"/>
    <p:sldLayoutId id="2147483869" r:id="rId12"/>
    <p:sldLayoutId id="2147483867" r:id="rId13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10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1.png"/><Relationship Id="rId5" Type="http://schemas.openxmlformats.org/officeDocument/2006/relationships/image" Target="../media/image411.png"/><Relationship Id="rId4" Type="http://schemas.openxmlformats.org/officeDocument/2006/relationships/image" Target="../media/image81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01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610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0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60.png"/><Relationship Id="rId18" Type="http://schemas.openxmlformats.org/officeDocument/2006/relationships/image" Target="../media/image51.png"/><Relationship Id="rId3" Type="http://schemas.openxmlformats.org/officeDocument/2006/relationships/image" Target="../media/image42.png"/><Relationship Id="rId21" Type="http://schemas.openxmlformats.org/officeDocument/2006/relationships/image" Target="../media/image54.png"/><Relationship Id="rId7" Type="http://schemas.openxmlformats.org/officeDocument/2006/relationships/image" Target="../media/image46.png"/><Relationship Id="rId12" Type="http://schemas.openxmlformats.org/officeDocument/2006/relationships/image" Target="../media/image450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40.png"/><Relationship Id="rId5" Type="http://schemas.openxmlformats.org/officeDocument/2006/relationships/image" Target="../media/image44.png"/><Relationship Id="rId15" Type="http://schemas.openxmlformats.org/officeDocument/2006/relationships/image" Target="../media/image480.png"/><Relationship Id="rId23" Type="http://schemas.openxmlformats.org/officeDocument/2006/relationships/image" Target="../media/image56.png"/><Relationship Id="rId10" Type="http://schemas.openxmlformats.org/officeDocument/2006/relationships/image" Target="../media/image430.png"/><Relationship Id="rId19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470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10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91.png"/><Relationship Id="rId21" Type="http://schemas.openxmlformats.org/officeDocument/2006/relationships/image" Target="../media/image97.png"/><Relationship Id="rId7" Type="http://schemas.openxmlformats.org/officeDocument/2006/relationships/image" Target="../media/image9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8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83.png"/><Relationship Id="rId24" Type="http://schemas.openxmlformats.org/officeDocument/2006/relationships/image" Target="../media/image100.png"/><Relationship Id="rId5" Type="http://schemas.openxmlformats.org/officeDocument/2006/relationships/image" Target="../media/image93.png"/><Relationship Id="rId15" Type="http://schemas.openxmlformats.org/officeDocument/2006/relationships/image" Target="../media/image87.png"/><Relationship Id="rId23" Type="http://schemas.openxmlformats.org/officeDocument/2006/relationships/image" Target="../media/image99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70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0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31.png"/><Relationship Id="rId5" Type="http://schemas.openxmlformats.org/officeDocument/2006/relationships/image" Target="../media/image122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1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Application of Linear-Time Variational Integrators</a:t>
            </a:r>
            <a:br>
              <a:rPr lang="en-US" noProof="0" dirty="0"/>
            </a:br>
            <a:r>
              <a:rPr lang="en-US" noProof="0" dirty="0"/>
              <a:t>in Experimentible Digital Twins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53400" y="5561258"/>
            <a:ext cx="11484000" cy="812813"/>
          </a:xfrm>
        </p:spPr>
        <p:txBody>
          <a:bodyPr/>
          <a:lstStyle/>
          <a:p>
            <a:r>
              <a:rPr lang="en-US" noProof="0" dirty="0" err="1"/>
              <a:t>B.Sc</a:t>
            </a:r>
            <a:r>
              <a:rPr lang="en-US" noProof="0" dirty="0"/>
              <a:t>  Yumin Xiong, 21.07.2025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6" b="6221"/>
          <a:stretch/>
        </p:blipFill>
        <p:spPr bwMode="auto">
          <a:xfrm>
            <a:off x="0" y="0"/>
            <a:ext cx="12193200" cy="453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975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48DA847-009D-455F-C55C-38B0586E4B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254031" y="2419296"/>
                <a:ext cx="2764200" cy="3929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p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0" noProof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d>
                              <m:dPr>
                                <m:ctrlP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̇"/>
                                <m:ctrlPr>
                                  <a:rPr lang="en-US" sz="1400" b="1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1" i="0" noProof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noProof="0" dirty="0"/>
                  <a:t> 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48DA847-009D-455F-C55C-38B0586E4B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254031" y="2419296"/>
                <a:ext cx="2764200" cy="392925"/>
              </a:xfrm>
              <a:blipFill>
                <a:blip r:embed="rId3"/>
                <a:stretch>
                  <a:fillRect l="-1826" t="-100000" b="-134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115AEE-51B5-1DCB-43F1-1096026FBEC5}"/>
              </a:ext>
            </a:extLst>
          </p:cNvPr>
          <p:cNvSpPr txBox="1"/>
          <p:nvPr/>
        </p:nvSpPr>
        <p:spPr>
          <a:xfrm>
            <a:off x="1050339" y="1793962"/>
            <a:ext cx="381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Continuous action integral: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F18C4B-4A77-4380-69EC-8138C790D262}"/>
                  </a:ext>
                </a:extLst>
              </p:cNvPr>
              <p:cNvSpPr txBox="1"/>
              <p:nvPr/>
            </p:nvSpPr>
            <p:spPr>
              <a:xfrm>
                <a:off x="4475193" y="2703023"/>
                <a:ext cx="3225300" cy="60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nary>
                        <m:nary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F18C4B-4A77-4380-69EC-8138C790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193" y="2703023"/>
                <a:ext cx="3225300" cy="601190"/>
              </a:xfrm>
              <a:prstGeom prst="rect">
                <a:avLst/>
              </a:prstGeom>
              <a:blipFill>
                <a:blip r:embed="rId4"/>
                <a:stretch>
                  <a:fillRect t="-134694" b="-1959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5B7ADAE-6D72-C2BC-7D2E-7DC6C55E3006}"/>
              </a:ext>
            </a:extLst>
          </p:cNvPr>
          <p:cNvSpPr txBox="1"/>
          <p:nvPr/>
        </p:nvSpPr>
        <p:spPr>
          <a:xfrm>
            <a:off x="5090031" y="2297407"/>
            <a:ext cx="199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Discrete Lagrangian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5B3E3-5104-B545-7484-71D334064242}"/>
              </a:ext>
            </a:extLst>
          </p:cNvPr>
          <p:cNvSpPr txBox="1"/>
          <p:nvPr/>
        </p:nvSpPr>
        <p:spPr>
          <a:xfrm>
            <a:off x="8546450" y="1793962"/>
            <a:ext cx="2447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Discrete action integral: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724419-BD76-D5F8-65CD-59D93B90DDE4}"/>
                  </a:ext>
                </a:extLst>
              </p:cNvPr>
              <p:cNvSpPr txBox="1"/>
              <p:nvPr/>
            </p:nvSpPr>
            <p:spPr>
              <a:xfrm>
                <a:off x="9012066" y="2266591"/>
                <a:ext cx="3373800" cy="698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 noProof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noProof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noProof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724419-BD76-D5F8-65CD-59D93B90D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066" y="2266591"/>
                <a:ext cx="3373800" cy="698333"/>
              </a:xfrm>
              <a:prstGeom prst="rect">
                <a:avLst/>
              </a:prstGeom>
              <a:blipFill>
                <a:blip r:embed="rId5"/>
                <a:stretch>
                  <a:fillRect l="-3745" t="-92857" b="-1482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DB6677-5F01-873A-BD79-21648D4F9DEE}"/>
                  </a:ext>
                </a:extLst>
              </p:cNvPr>
              <p:cNvSpPr txBox="1"/>
              <p:nvPr/>
            </p:nvSpPr>
            <p:spPr>
              <a:xfrm>
                <a:off x="866518" y="2868168"/>
                <a:ext cx="3012285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sz="1400" b="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𝐿𝑎𝑔𝑟𝑎𝑛𝑔𝑖𝑎𝑛</m:t>
                      </m:r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DB6677-5F01-873A-BD79-21648D4F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" y="2868168"/>
                <a:ext cx="3012285" cy="541623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A74485-0C13-5780-6A21-030687864722}"/>
                  </a:ext>
                </a:extLst>
              </p:cNvPr>
              <p:cNvSpPr txBox="1"/>
              <p:nvPr/>
            </p:nvSpPr>
            <p:spPr>
              <a:xfrm>
                <a:off x="1056151" y="4070642"/>
                <a:ext cx="31242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noProof="0" dirty="0"/>
                  <a:t>According to Hamilton’s Principle, variation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400" noProof="0" dirty="0"/>
                  <a:t> should vanish: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A74485-0C13-5780-6A21-03068786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51" y="4070642"/>
                <a:ext cx="3124261" cy="523220"/>
              </a:xfrm>
              <a:prstGeom prst="rect">
                <a:avLst/>
              </a:prstGeom>
              <a:blipFill>
                <a:blip r:embed="rId7"/>
                <a:stretch>
                  <a:fillRect l="-405" t="-2381" r="-1619"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A2363008-4D7C-FA0E-F9C3-F5ADC8B48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5304" y="4812218"/>
                <a:ext cx="768860" cy="28241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15900" indent="-2159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tabLst>
                    <a:tab pos="215900" algn="l"/>
                  </a:tabLs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431800" indent="-2159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647700" indent="-2159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§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863600" indent="-2159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Arial" panose="020B0604020202020204" pitchFamily="34" charset="0"/>
                  <a:buChar char="-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3600" indent="-2159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A2363008-4D7C-FA0E-F9C3-F5ADC8B48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304" y="4812218"/>
                <a:ext cx="768860" cy="282412"/>
              </a:xfrm>
              <a:prstGeom prst="rect">
                <a:avLst/>
              </a:prstGeom>
              <a:blipFill>
                <a:blip r:embed="rId8"/>
                <a:stretch>
                  <a:fillRect l="-8197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1254552-2DC6-50C9-CC75-EA600EE2A755}"/>
              </a:ext>
            </a:extLst>
          </p:cNvPr>
          <p:cNvSpPr txBox="1"/>
          <p:nvPr/>
        </p:nvSpPr>
        <p:spPr>
          <a:xfrm>
            <a:off x="277798" y="826372"/>
            <a:ext cx="3004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Principle of stationary action</a:t>
            </a:r>
            <a:endParaRPr lang="en-US" sz="1600" b="1" noProof="0" dirty="0"/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067C3EB5-D703-C2B1-981E-1AC0218F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CA0250-4C0A-55EE-DB9B-BF3540CE4B9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18231" y="2615759"/>
            <a:ext cx="4031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0FD16BD-864E-ED74-ECFD-19C5666E76A7}"/>
              </a:ext>
            </a:extLst>
          </p:cNvPr>
          <p:cNvCxnSpPr>
            <a:cxnSpLocks/>
          </p:cNvCxnSpPr>
          <p:nvPr/>
        </p:nvCxnSpPr>
        <p:spPr>
          <a:xfrm>
            <a:off x="4043359" y="4877241"/>
            <a:ext cx="4031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7F445BF-32E5-0080-682E-B0A5B4917517}"/>
                  </a:ext>
                </a:extLst>
              </p:cNvPr>
              <p:cNvSpPr txBox="1"/>
              <p:nvPr/>
            </p:nvSpPr>
            <p:spPr>
              <a:xfrm>
                <a:off x="9770295" y="4655750"/>
                <a:ext cx="717632" cy="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7F445BF-32E5-0080-682E-B0A5B4917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95" y="4655750"/>
                <a:ext cx="717632" cy="446020"/>
              </a:xfrm>
              <a:prstGeom prst="rect">
                <a:avLst/>
              </a:prstGeom>
              <a:blipFill>
                <a:blip r:embed="rId9"/>
                <a:stretch>
                  <a:fillRect l="-5263" t="-2778" r="-8772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4103049-E565-9182-CDCC-3361BD1C481A}"/>
              </a:ext>
            </a:extLst>
          </p:cNvPr>
          <p:cNvSpPr txBox="1"/>
          <p:nvPr/>
        </p:nvSpPr>
        <p:spPr>
          <a:xfrm>
            <a:off x="8552262" y="4070642"/>
            <a:ext cx="312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Partial derivatives with respect to discrete path variables: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296FE8-DB0C-1274-C87C-3BE9CAA5643E}"/>
              </a:ext>
            </a:extLst>
          </p:cNvPr>
          <p:cNvSpPr txBox="1"/>
          <p:nvPr/>
        </p:nvSpPr>
        <p:spPr>
          <a:xfrm>
            <a:off x="4860340" y="4558889"/>
            <a:ext cx="2569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Mathematically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978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4F75A-FD28-9E41-72F2-8C28185C945B}"/>
              </a:ext>
            </a:extLst>
          </p:cNvPr>
          <p:cNvSpPr txBox="1"/>
          <p:nvPr/>
        </p:nvSpPr>
        <p:spPr>
          <a:xfrm>
            <a:off x="277798" y="826372"/>
            <a:ext cx="4185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Discrete Euler-Lagrange (DEL) equations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F384F0F-5D75-56B7-AFC0-7721D338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F0261-8090-C939-4A34-EDDDBF59245E}"/>
              </a:ext>
            </a:extLst>
          </p:cNvPr>
          <p:cNvSpPr txBox="1"/>
          <p:nvPr/>
        </p:nvSpPr>
        <p:spPr>
          <a:xfrm>
            <a:off x="538941" y="1809924"/>
            <a:ext cx="2216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 DEL equations: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4D177-9EA1-90B6-4B6C-F5160B0A1D9C}"/>
              </a:ext>
            </a:extLst>
          </p:cNvPr>
          <p:cNvSpPr txBox="1"/>
          <p:nvPr/>
        </p:nvSpPr>
        <p:spPr>
          <a:xfrm>
            <a:off x="7216927" y="1829061"/>
            <a:ext cx="296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DEL equations with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64BCB-24D1-4962-A53F-10BF0DB8C019}"/>
                  </a:ext>
                </a:extLst>
              </p:cNvPr>
              <p:cNvSpPr txBox="1"/>
              <p:nvPr/>
            </p:nvSpPr>
            <p:spPr>
              <a:xfrm>
                <a:off x="8026094" y="3155366"/>
                <a:ext cx="1733872" cy="21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𝐷𝐸𝐿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0" noProof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noProof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=0,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964BCB-24D1-4962-A53F-10BF0DB8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094" y="3155366"/>
                <a:ext cx="1733872" cy="219227"/>
              </a:xfrm>
              <a:prstGeom prst="rect">
                <a:avLst/>
              </a:prstGeom>
              <a:blipFill>
                <a:blip r:embed="rId3"/>
                <a:stretch>
                  <a:fillRect l="-3650" t="-5556" r="-3650" b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288D5-3E40-981E-0A4C-A17B08DFEF0C}"/>
                  </a:ext>
                </a:extLst>
              </p:cNvPr>
              <p:cNvSpPr txBox="1"/>
              <p:nvPr/>
            </p:nvSpPr>
            <p:spPr>
              <a:xfrm>
                <a:off x="7732893" y="3493679"/>
                <a:ext cx="3540701" cy="762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noProof="0">
                          <a:latin typeface="Cambria Math" panose="02040503050406030204" pitchFamily="18" charset="0"/>
                        </a:rPr>
                        <m:t>𝐂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noProof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noProof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𝑑𝑖𝑠𝑐𝑟𝑒𝑡𝑒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𝐿𝑎𝑔𝑟𝑎𝑛𝑔𝑒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𝑚𝑢𝑙𝑡𝑖𝑝𝑙𝑖𝑒𝑟𝑠</m:t>
                      </m:r>
                    </m:oMath>
                  </m:oMathPara>
                </a14:m>
                <a:endParaRPr lang="en-US" sz="1400" noProof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288D5-3E40-981E-0A4C-A17B08DF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893" y="3493679"/>
                <a:ext cx="3540701" cy="762260"/>
              </a:xfrm>
              <a:prstGeom prst="rect">
                <a:avLst/>
              </a:prstGeom>
              <a:blipFill>
                <a:blip r:embed="rId4"/>
                <a:stretch>
                  <a:fillRect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33F2E-3FE2-C33C-FE37-F6555E9A8541}"/>
                  </a:ext>
                </a:extLst>
              </p:cNvPr>
              <p:cNvSpPr txBox="1"/>
              <p:nvPr/>
            </p:nvSpPr>
            <p:spPr>
              <a:xfrm>
                <a:off x="1521714" y="3702689"/>
                <a:ext cx="31642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433F2E-3FE2-C33C-FE37-F6555E9A8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714" y="3702689"/>
                <a:ext cx="3164200" cy="215444"/>
              </a:xfrm>
              <a:prstGeom prst="rect">
                <a:avLst/>
              </a:prstGeom>
              <a:blipFill>
                <a:blip r:embed="rId5"/>
                <a:stretch>
                  <a:fillRect l="-4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6C7E-649B-C996-C4A9-DD67455ADDC1}"/>
                  </a:ext>
                </a:extLst>
              </p:cNvPr>
              <p:cNvSpPr txBox="1"/>
              <p:nvPr/>
            </p:nvSpPr>
            <p:spPr>
              <a:xfrm>
                <a:off x="730853" y="2327669"/>
                <a:ext cx="3379163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𝐷𝐸𝐿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noProof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noProof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D36C7E-649B-C996-C4A9-DD67455AD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53" y="2327669"/>
                <a:ext cx="3379163" cy="566694"/>
              </a:xfrm>
              <a:prstGeom prst="rect">
                <a:avLst/>
              </a:prstGeom>
              <a:blipFill>
                <a:blip r:embed="rId6"/>
                <a:stretch>
                  <a:fillRect t="-54348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43E8C-6B0D-31E2-6636-36496FEB487C}"/>
                  </a:ext>
                </a:extLst>
              </p:cNvPr>
              <p:cNvSpPr txBox="1"/>
              <p:nvPr/>
            </p:nvSpPr>
            <p:spPr>
              <a:xfrm>
                <a:off x="1544292" y="3031940"/>
                <a:ext cx="2914817" cy="446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43E8C-6B0D-31E2-6636-36496FEB4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92" y="3031940"/>
                <a:ext cx="2914817" cy="446725"/>
              </a:xfrm>
              <a:prstGeom prst="rect">
                <a:avLst/>
              </a:prstGeom>
              <a:blipFill>
                <a:blip r:embed="rId7"/>
                <a:stretch>
                  <a:fillRect l="-435" t="-2703" r="-2174" b="-81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FF5164-6184-D494-704C-DE79F43B7DB3}"/>
                  </a:ext>
                </a:extLst>
              </p:cNvPr>
              <p:cNvSpPr txBox="1"/>
              <p:nvPr/>
            </p:nvSpPr>
            <p:spPr>
              <a:xfrm>
                <a:off x="1544292" y="4147743"/>
                <a:ext cx="333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FF5164-6184-D494-704C-DE79F43B7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92" y="4147743"/>
                <a:ext cx="333617" cy="215444"/>
              </a:xfrm>
              <a:prstGeom prst="rect">
                <a:avLst/>
              </a:prstGeom>
              <a:blipFill>
                <a:blip r:embed="rId8"/>
                <a:stretch>
                  <a:fillRect l="-3704" r="-11111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87757E-37CE-47E9-93B4-B4284E8244E6}"/>
              </a:ext>
            </a:extLst>
          </p:cNvPr>
          <p:cNvCxnSpPr>
            <a:cxnSpLocks/>
          </p:cNvCxnSpPr>
          <p:nvPr/>
        </p:nvCxnSpPr>
        <p:spPr>
          <a:xfrm>
            <a:off x="4904606" y="3283851"/>
            <a:ext cx="25681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B875E2-18F5-58B8-8D0A-FD6B3E1E6999}"/>
                  </a:ext>
                </a:extLst>
              </p:cNvPr>
              <p:cNvSpPr txBox="1"/>
              <p:nvPr/>
            </p:nvSpPr>
            <p:spPr>
              <a:xfrm>
                <a:off x="6818211" y="3025736"/>
                <a:ext cx="7161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noProof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noProof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B875E2-18F5-58B8-8D0A-FD6B3E1E6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211" y="3025736"/>
                <a:ext cx="716158" cy="184666"/>
              </a:xfrm>
              <a:prstGeom prst="rect">
                <a:avLst/>
              </a:prstGeom>
              <a:blipFill>
                <a:blip r:embed="rId9"/>
                <a:stretch>
                  <a:fillRect l="-4237" r="-423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12C6048-F25E-995C-97F1-DE294F6CA400}"/>
              </a:ext>
            </a:extLst>
          </p:cNvPr>
          <p:cNvSpPr txBox="1"/>
          <p:nvPr/>
        </p:nvSpPr>
        <p:spPr>
          <a:xfrm>
            <a:off x="4848994" y="2974664"/>
            <a:ext cx="1969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/>
              <a:t>Position-level  </a:t>
            </a:r>
            <a:r>
              <a:rPr lang="en-US" sz="1200" dirty="0"/>
              <a:t>constraints</a:t>
            </a:r>
            <a:endParaRPr lang="en-US" sz="1200" noProof="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6B7C9B-836F-0F28-9FC9-E19B3641890F}"/>
              </a:ext>
            </a:extLst>
          </p:cNvPr>
          <p:cNvSpPr txBox="1"/>
          <p:nvPr/>
        </p:nvSpPr>
        <p:spPr>
          <a:xfrm>
            <a:off x="7216927" y="4731434"/>
            <a:ext cx="393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Interpreted as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r>
              <a:rPr lang="en-CN" sz="1400" dirty="0"/>
              <a:t>iscrete equation of motion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602CF-4451-94A0-379A-38DEDA5BFD8B}"/>
              </a:ext>
            </a:extLst>
          </p:cNvPr>
          <p:cNvSpPr txBox="1"/>
          <p:nvPr/>
        </p:nvSpPr>
        <p:spPr>
          <a:xfrm>
            <a:off x="5096633" y="3409079"/>
            <a:ext cx="995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Virtual work</a:t>
            </a:r>
            <a:endParaRPr lang="en-US" sz="1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9E5440-80C6-4D3E-9121-5B9CCF61248A}"/>
                  </a:ext>
                </a:extLst>
              </p:cNvPr>
              <p:cNvSpPr txBox="1"/>
              <p:nvPr/>
            </p:nvSpPr>
            <p:spPr>
              <a:xfrm>
                <a:off x="6334057" y="3449634"/>
                <a:ext cx="882870" cy="195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200" b="0" i="0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9E5440-80C6-4D3E-9121-5B9CCF612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057" y="3449634"/>
                <a:ext cx="882870" cy="195887"/>
              </a:xfrm>
              <a:prstGeom prst="rect">
                <a:avLst/>
              </a:prstGeom>
              <a:blipFill>
                <a:blip r:embed="rId10"/>
                <a:stretch>
                  <a:fillRect l="-2817" r="-2817" b="-235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B58623-C7F8-BABB-B5C3-28E0DD1EBA5F}"/>
              </a:ext>
            </a:extLst>
          </p:cNvPr>
          <p:cNvCxnSpPr>
            <a:cxnSpLocks/>
          </p:cNvCxnSpPr>
          <p:nvPr/>
        </p:nvCxnSpPr>
        <p:spPr>
          <a:xfrm>
            <a:off x="8957368" y="2733773"/>
            <a:ext cx="0" cy="240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8DE5E-0224-F333-0AC6-EC176FD9B639}"/>
                  </a:ext>
                </a:extLst>
              </p:cNvPr>
              <p:cNvSpPr txBox="1"/>
              <p:nvPr/>
            </p:nvSpPr>
            <p:spPr>
              <a:xfrm>
                <a:off x="8081986" y="2159118"/>
                <a:ext cx="1597425" cy="478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8DE5E-0224-F333-0AC6-EC176FD9B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986" y="2159118"/>
                <a:ext cx="1597425" cy="4787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221FB-1845-B9E0-7E18-2B60AB1212B9}"/>
              </a:ext>
            </a:extLst>
          </p:cNvPr>
          <p:cNvCxnSpPr>
            <a:cxnSpLocks/>
          </p:cNvCxnSpPr>
          <p:nvPr/>
        </p:nvCxnSpPr>
        <p:spPr>
          <a:xfrm>
            <a:off x="8957368" y="4478037"/>
            <a:ext cx="0" cy="240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BC974C-0A23-EEAC-C675-6BA0E54CAAA3}"/>
              </a:ext>
            </a:extLst>
          </p:cNvPr>
          <p:cNvSpPr txBox="1"/>
          <p:nvPr/>
        </p:nvSpPr>
        <p:spPr>
          <a:xfrm>
            <a:off x="277798" y="826372"/>
            <a:ext cx="616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Translational Part of </a:t>
            </a:r>
            <a:r>
              <a:rPr lang="en-US" sz="1600" b="1" noProof="0" dirty="0"/>
              <a:t>Discrete Euler-Lagrange (DEL) equations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DD68ABC-C9C7-1CFE-B29D-A8A238F5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FF7A9C-F933-E55C-3F6F-A16D151B282C}"/>
                  </a:ext>
                </a:extLst>
              </p:cNvPr>
              <p:cNvSpPr txBox="1"/>
              <p:nvPr/>
            </p:nvSpPr>
            <p:spPr>
              <a:xfrm>
                <a:off x="4765386" y="1867655"/>
                <a:ext cx="5040482" cy="50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FF7A9C-F933-E55C-3F6F-A16D151B2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386" y="1867655"/>
                <a:ext cx="5040482" cy="507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1B5477-A266-ECBF-442D-73E06CB87FD3}"/>
                  </a:ext>
                </a:extLst>
              </p:cNvPr>
              <p:cNvSpPr txBox="1"/>
              <p:nvPr/>
            </p:nvSpPr>
            <p:spPr>
              <a:xfrm>
                <a:off x="6573797" y="2531547"/>
                <a:ext cx="1423658" cy="40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1B5477-A266-ECBF-442D-73E06CB87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97" y="2531547"/>
                <a:ext cx="1423658" cy="408702"/>
              </a:xfrm>
              <a:prstGeom prst="rect">
                <a:avLst/>
              </a:prstGeom>
              <a:blipFill>
                <a:blip r:embed="rId4"/>
                <a:stretch>
                  <a:fillRect l="-885" r="-885"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2D8A4D-FA2D-968B-4BE0-ED4395025739}"/>
                  </a:ext>
                </a:extLst>
              </p:cNvPr>
              <p:cNvSpPr txBox="1"/>
              <p:nvPr/>
            </p:nvSpPr>
            <p:spPr>
              <a:xfrm>
                <a:off x="4851145" y="3163638"/>
                <a:ext cx="4868961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nary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2D8A4D-FA2D-968B-4BE0-ED439502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145" y="3163638"/>
                <a:ext cx="4868961" cy="605807"/>
              </a:xfrm>
              <a:prstGeom prst="rect">
                <a:avLst/>
              </a:prstGeom>
              <a:blipFill>
                <a:blip r:embed="rId5"/>
                <a:stretch>
                  <a:fillRect l="-521" t="-116667" r="-521" b="-18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AA246E-DA56-0475-1B38-DBC038A58A99}"/>
                  </a:ext>
                </a:extLst>
              </p:cNvPr>
              <p:cNvSpPr txBox="1"/>
              <p:nvPr/>
            </p:nvSpPr>
            <p:spPr>
              <a:xfrm>
                <a:off x="4560809" y="4032223"/>
                <a:ext cx="5449632" cy="441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𝑔𝑀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AA246E-DA56-0475-1B38-DBC038A58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09" y="4032223"/>
                <a:ext cx="5449632" cy="441403"/>
              </a:xfrm>
              <a:prstGeom prst="rect">
                <a:avLst/>
              </a:prstGeom>
              <a:blipFill>
                <a:blip r:embed="rId6"/>
                <a:stretch>
                  <a:fillRect l="-233" t="-2778" r="-233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510A27-4689-7A6A-9714-3C56B3EC92D0}"/>
                  </a:ext>
                </a:extLst>
              </p:cNvPr>
              <p:cNvSpPr txBox="1"/>
              <p:nvPr/>
            </p:nvSpPr>
            <p:spPr>
              <a:xfrm>
                <a:off x="4821937" y="4882983"/>
                <a:ext cx="4927375" cy="525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14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510A27-4689-7A6A-9714-3C56B3EC9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937" y="4882983"/>
                <a:ext cx="4927375" cy="525657"/>
              </a:xfrm>
              <a:prstGeom prst="rect">
                <a:avLst/>
              </a:prstGeom>
              <a:blipFill>
                <a:blip r:embed="rId7"/>
                <a:stretch>
                  <a:fillRect l="-257" r="-257"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BB0C638-9218-DDCC-F0BA-9A7B1F2284B5}"/>
              </a:ext>
            </a:extLst>
          </p:cNvPr>
          <p:cNvSpPr txBox="1"/>
          <p:nvPr/>
        </p:nvSpPr>
        <p:spPr>
          <a:xfrm>
            <a:off x="540688" y="1967331"/>
            <a:ext cx="357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Forced and constrained action integral</a:t>
            </a:r>
            <a:endParaRPr lang="en-US" sz="1400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C2448B-9343-D9A8-AB54-219D223F2628}"/>
              </a:ext>
            </a:extLst>
          </p:cNvPr>
          <p:cNvSpPr txBox="1"/>
          <p:nvPr/>
        </p:nvSpPr>
        <p:spPr>
          <a:xfrm>
            <a:off x="540688" y="2586150"/>
            <a:ext cx="343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Midpoint Rule approximation</a:t>
            </a:r>
            <a:endParaRPr lang="en-US" sz="1400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334CD-F4BA-6B9C-5D98-A204A8C88255}"/>
              </a:ext>
            </a:extLst>
          </p:cNvPr>
          <p:cNvSpPr txBox="1"/>
          <p:nvPr/>
        </p:nvSpPr>
        <p:spPr>
          <a:xfrm>
            <a:off x="540688" y="3312654"/>
            <a:ext cx="265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Discrete action integral</a:t>
            </a:r>
            <a:endParaRPr lang="en-US" sz="1400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50292-4AB8-B981-5E81-57D93C3E4450}"/>
              </a:ext>
            </a:extLst>
          </p:cNvPr>
          <p:cNvSpPr txBox="1"/>
          <p:nvPr/>
        </p:nvSpPr>
        <p:spPr>
          <a:xfrm>
            <a:off x="540688" y="4099037"/>
            <a:ext cx="208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Partial derivative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F64F17-2C5A-3B5B-FCE8-0030F9D2B588}"/>
              </a:ext>
            </a:extLst>
          </p:cNvPr>
          <p:cNvSpPr txBox="1"/>
          <p:nvPr/>
        </p:nvSpPr>
        <p:spPr>
          <a:xfrm>
            <a:off x="540688" y="4885420"/>
            <a:ext cx="302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Discretized translational equation of motion</a:t>
            </a:r>
            <a:endParaRPr lang="en-US" sz="1400" noProof="0" dirty="0"/>
          </a:p>
        </p:txBody>
      </p:sp>
    </p:spTree>
    <p:extLst>
      <p:ext uri="{BB962C8B-B14F-4D97-AF65-F5344CB8AC3E}">
        <p14:creationId xmlns:p14="http://schemas.microsoft.com/office/powerpoint/2010/main" val="180108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68D043-CD23-13DC-8B25-BDC44B633B97}"/>
              </a:ext>
            </a:extLst>
          </p:cNvPr>
          <p:cNvSpPr txBox="1"/>
          <p:nvPr/>
        </p:nvSpPr>
        <p:spPr>
          <a:xfrm>
            <a:off x="277798" y="826372"/>
            <a:ext cx="5955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Rotational Part of Discrete Euler-Lagrange (DEL) equations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B4D4ABF-A516-B033-3E47-1CAC9437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8ED6D-BA56-EE07-98E4-C1075B65EEC7}"/>
              </a:ext>
            </a:extLst>
          </p:cNvPr>
          <p:cNvSpPr txBox="1"/>
          <p:nvPr/>
        </p:nvSpPr>
        <p:spPr>
          <a:xfrm>
            <a:off x="277798" y="2067005"/>
            <a:ext cx="3798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Forced and constrained action integral</a:t>
            </a:r>
            <a:endParaRPr lang="en-US" sz="1400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62840-BB2D-5442-7F6B-AEB647181EAD}"/>
              </a:ext>
            </a:extLst>
          </p:cNvPr>
          <p:cNvSpPr txBox="1"/>
          <p:nvPr/>
        </p:nvSpPr>
        <p:spPr>
          <a:xfrm>
            <a:off x="277798" y="2685824"/>
            <a:ext cx="3532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Midpoint Rule approximation</a:t>
            </a:r>
            <a:endParaRPr lang="en-US" sz="14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2504B-13ED-A117-93CA-62A9FB14D3BB}"/>
              </a:ext>
            </a:extLst>
          </p:cNvPr>
          <p:cNvSpPr txBox="1"/>
          <p:nvPr/>
        </p:nvSpPr>
        <p:spPr>
          <a:xfrm>
            <a:off x="277798" y="3412328"/>
            <a:ext cx="2706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Discrete action integral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77298-F77F-977D-3456-F904627DA2C3}"/>
              </a:ext>
            </a:extLst>
          </p:cNvPr>
          <p:cNvSpPr txBox="1"/>
          <p:nvPr/>
        </p:nvSpPr>
        <p:spPr>
          <a:xfrm>
            <a:off x="277798" y="4198711"/>
            <a:ext cx="208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noProof="0" dirty="0"/>
              <a:t>Partial derivative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BCFE4-E9D5-B750-5CF8-E46A245DAD41}"/>
              </a:ext>
            </a:extLst>
          </p:cNvPr>
          <p:cNvSpPr txBox="1"/>
          <p:nvPr/>
        </p:nvSpPr>
        <p:spPr>
          <a:xfrm>
            <a:off x="282466" y="4885420"/>
            <a:ext cx="234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Discretized rotational  equation of motion</a:t>
            </a:r>
            <a:endParaRPr lang="en-US" sz="1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A6E80-3582-7809-AB0F-38E4FB4CC061}"/>
                  </a:ext>
                </a:extLst>
              </p:cNvPr>
              <p:cNvSpPr txBox="1"/>
              <p:nvPr/>
            </p:nvSpPr>
            <p:spPr>
              <a:xfrm>
                <a:off x="5116534" y="1963940"/>
                <a:ext cx="4760469" cy="50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A6E80-3582-7809-AB0F-38E4FB4CC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34" y="1963940"/>
                <a:ext cx="4760469" cy="507127"/>
              </a:xfrm>
              <a:prstGeom prst="rect">
                <a:avLst/>
              </a:prstGeom>
              <a:blipFill>
                <a:blip r:embed="rId3"/>
                <a:stretch>
                  <a:fillRect l="-266" t="-170732" b="-2439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AF2413-ED12-420D-28E8-C73D7989B03C}"/>
                  </a:ext>
                </a:extLst>
              </p:cNvPr>
              <p:cNvSpPr txBox="1"/>
              <p:nvPr/>
            </p:nvSpPr>
            <p:spPr>
              <a:xfrm>
                <a:off x="6616353" y="2633850"/>
                <a:ext cx="1470146" cy="40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AF2413-ED12-420D-28E8-C73D7989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353" y="2633850"/>
                <a:ext cx="1470146" cy="408702"/>
              </a:xfrm>
              <a:prstGeom prst="rect">
                <a:avLst/>
              </a:prstGeom>
              <a:blipFill>
                <a:blip r:embed="rId4"/>
                <a:stretch>
                  <a:fillRect l="-855" t="-3030"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3BE037-1ACF-7E42-8BAD-5B8C691541B3}"/>
                  </a:ext>
                </a:extLst>
              </p:cNvPr>
              <p:cNvSpPr txBox="1"/>
              <p:nvPr/>
            </p:nvSpPr>
            <p:spPr>
              <a:xfrm>
                <a:off x="4930218" y="3267891"/>
                <a:ext cx="4842415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nary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3BE037-1ACF-7E42-8BAD-5B8C69154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218" y="3267891"/>
                <a:ext cx="4842415" cy="605807"/>
              </a:xfrm>
              <a:prstGeom prst="rect">
                <a:avLst/>
              </a:prstGeom>
              <a:blipFill>
                <a:blip r:embed="rId5"/>
                <a:stretch>
                  <a:fillRect l="-262" t="-114583" r="-262" b="-18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0A94E-07B2-8121-DB34-D45DA51E7A6C}"/>
                  </a:ext>
                </a:extLst>
              </p:cNvPr>
              <p:cNvSpPr txBox="1"/>
              <p:nvPr/>
            </p:nvSpPr>
            <p:spPr>
              <a:xfrm>
                <a:off x="5852200" y="4231975"/>
                <a:ext cx="2998450" cy="2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sup>
                      </m:sSub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𝑉𝐿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0A94E-07B2-8121-DB34-D45DA51E7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00" y="4231975"/>
                <a:ext cx="2998450" cy="240835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45B8-2FFF-D25C-E239-919A358C9A4A}"/>
                  </a:ext>
                </a:extLst>
              </p:cNvPr>
              <p:cNvSpPr txBox="1"/>
              <p:nvPr/>
            </p:nvSpPr>
            <p:spPr>
              <a:xfrm>
                <a:off x="2626060" y="4827256"/>
                <a:ext cx="9450729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ad>
                        <m:radPr>
                          <m:deg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45B8-2FFF-D25C-E239-919A358C9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060" y="4827256"/>
                <a:ext cx="9450729" cy="6365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93ADE-840E-E31C-E67B-478A7B005718}"/>
                  </a:ext>
                </a:extLst>
              </p:cNvPr>
              <p:cNvSpPr txBox="1"/>
              <p:nvPr/>
            </p:nvSpPr>
            <p:spPr>
              <a:xfrm>
                <a:off x="1113131" y="1996098"/>
                <a:ext cx="321030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noProof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noProof="0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𝛌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𝐷𝐸𝐿</m:t>
                                    </m:r>
                                  </m:sub>
                                </m:sSub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noProof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noProof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 i="0" noProof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noProof="0">
                                        <a:latin typeface="Cambria Math" panose="02040503050406030204" pitchFamily="18" charset="0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93ADE-840E-E31C-E67B-478A7B00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1" y="1996098"/>
                <a:ext cx="3210301" cy="561116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9E42BC-1CA8-191D-2193-BCEA3ABACCD4}"/>
              </a:ext>
            </a:extLst>
          </p:cNvPr>
          <p:cNvSpPr txBox="1">
            <a:spLocks/>
          </p:cNvSpPr>
          <p:nvPr/>
        </p:nvSpPr>
        <p:spPr>
          <a:xfrm>
            <a:off x="6090420" y="3071943"/>
            <a:ext cx="4391388" cy="33991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Newton’s method solves implicit equation: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E75ED1-0D4D-40C2-EDAC-B26648576B43}"/>
                  </a:ext>
                </a:extLst>
              </p:cNvPr>
              <p:cNvSpPr txBox="1"/>
              <p:nvPr/>
            </p:nvSpPr>
            <p:spPr>
              <a:xfrm>
                <a:off x="6474331" y="3420291"/>
                <a:ext cx="2860591" cy="638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noProof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noProof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noProof="0">
                                          <a:latin typeface="Cambria Math" panose="02040503050406030204" pitchFamily="18" charset="0"/>
                                        </a:rPr>
                                        <m:t>𝐬</m:t>
                                      </m:r>
                                    </m:e>
                                    <m:sub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 noProof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1" i="1" noProof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b="0" noProof="0" dirty="0"/>
              </a:p>
              <a:p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E75ED1-0D4D-40C2-EDAC-B2664857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31" y="3420291"/>
                <a:ext cx="2860591" cy="638508"/>
              </a:xfrm>
              <a:prstGeom prst="rect">
                <a:avLst/>
              </a:prstGeom>
              <a:blipFill>
                <a:blip r:embed="rId4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DC8C8-B656-AD51-9573-ED834487061F}"/>
                  </a:ext>
                </a:extLst>
              </p:cNvPr>
              <p:cNvSpPr txBox="1"/>
              <p:nvPr/>
            </p:nvSpPr>
            <p:spPr>
              <a:xfrm>
                <a:off x="9235280" y="3437155"/>
                <a:ext cx="1367904" cy="364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noProof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noProof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6DC8C8-B656-AD51-9573-ED8344870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280" y="3437155"/>
                <a:ext cx="1367904" cy="36497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FF3373-2850-842F-C780-74E5ADD9886B}"/>
              </a:ext>
            </a:extLst>
          </p:cNvPr>
          <p:cNvSpPr txBox="1">
            <a:spLocks/>
          </p:cNvSpPr>
          <p:nvPr/>
        </p:nvSpPr>
        <p:spPr>
          <a:xfrm>
            <a:off x="6090420" y="4017177"/>
            <a:ext cx="3772444" cy="33991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Linearize around the current iterate: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638C9E-266C-BFD4-19CD-0EA7F4F47913}"/>
                  </a:ext>
                </a:extLst>
              </p:cNvPr>
              <p:cNvSpPr txBox="1"/>
              <p:nvPr/>
            </p:nvSpPr>
            <p:spPr>
              <a:xfrm>
                <a:off x="6003546" y="4884967"/>
                <a:ext cx="1742400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noProof="0" smtClean="0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noProof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1400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4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noProof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noProof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noProof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1400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638C9E-266C-BFD4-19CD-0EA7F4F47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46" y="4884967"/>
                <a:ext cx="1742400" cy="322396"/>
              </a:xfrm>
              <a:prstGeom prst="rect">
                <a:avLst/>
              </a:prstGeom>
              <a:blipFill>
                <a:blip r:embed="rId6"/>
                <a:stretch>
                  <a:fillRect l="-4317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3">
            <a:extLst>
              <a:ext uri="{FF2B5EF4-FFF2-40B4-BE49-F238E27FC236}">
                <a16:creationId xmlns:a16="http://schemas.microsoft.com/office/drawing/2014/main" id="{0F2DBCF3-607F-2B80-06C9-514D87BC1EC9}"/>
              </a:ext>
            </a:extLst>
          </p:cNvPr>
          <p:cNvSpPr txBox="1">
            <a:spLocks/>
          </p:cNvSpPr>
          <p:nvPr/>
        </p:nvSpPr>
        <p:spPr>
          <a:xfrm>
            <a:off x="360000" y="237577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Methodology</a:t>
            </a:r>
            <a:endParaRPr lang="en-US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95019-E7FF-7CA3-B4EF-4CAD9478FD3D}"/>
              </a:ext>
            </a:extLst>
          </p:cNvPr>
          <p:cNvSpPr txBox="1"/>
          <p:nvPr/>
        </p:nvSpPr>
        <p:spPr>
          <a:xfrm>
            <a:off x="277798" y="826372"/>
            <a:ext cx="4088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Nonlinear System and Newton’s Method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88B17B-EEFC-6381-0A03-45908299ADB2}"/>
              </a:ext>
            </a:extLst>
          </p:cNvPr>
          <p:cNvSpPr txBox="1"/>
          <p:nvPr/>
        </p:nvSpPr>
        <p:spPr>
          <a:xfrm>
            <a:off x="642345" y="1527703"/>
            <a:ext cx="4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Assemble System Equation: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F3CE61-9D3B-CF9C-4F78-7D29A1C6DC2A}"/>
                  </a:ext>
                </a:extLst>
              </p:cNvPr>
              <p:cNvSpPr txBox="1"/>
              <p:nvPr/>
            </p:nvSpPr>
            <p:spPr>
              <a:xfrm>
                <a:off x="1190989" y="4824534"/>
                <a:ext cx="8082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8F3CE61-9D3B-CF9C-4F78-7D29A1C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989" y="4824534"/>
                <a:ext cx="808298" cy="215444"/>
              </a:xfrm>
              <a:prstGeom prst="rect">
                <a:avLst/>
              </a:prstGeom>
              <a:blipFill>
                <a:blip r:embed="rId7"/>
                <a:stretch>
                  <a:fillRect l="-3077" r="-3077" b="-2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3DA735-5F5B-3F02-B77E-B4C14F480946}"/>
                  </a:ext>
                </a:extLst>
              </p:cNvPr>
              <p:cNvSpPr txBox="1"/>
              <p:nvPr/>
            </p:nvSpPr>
            <p:spPr>
              <a:xfrm>
                <a:off x="642345" y="5330297"/>
                <a:ext cx="45651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Solve this equation to find the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1400" dirty="0"/>
                  <a:t>with Newton’s method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3DA735-5F5B-3F02-B77E-B4C14F48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5" y="5330297"/>
                <a:ext cx="4565135" cy="523220"/>
              </a:xfrm>
              <a:prstGeom prst="rect">
                <a:avLst/>
              </a:prstGeom>
              <a:blipFill>
                <a:blip r:embed="rId8"/>
                <a:stretch>
                  <a:fillRect l="-278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6BDCF0-4A73-5204-08AB-45F5BCF376C6}"/>
                  </a:ext>
                </a:extLst>
              </p:cNvPr>
              <p:cNvSpPr txBox="1"/>
              <p:nvPr/>
            </p:nvSpPr>
            <p:spPr>
              <a:xfrm>
                <a:off x="1939415" y="4659743"/>
                <a:ext cx="2665951" cy="504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1400" b="1" i="0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0" noProof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noProof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b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noProof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1" noProof="0">
                                            <a:latin typeface="Cambria Math" panose="02040503050406030204" pitchFamily="18" charset="0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sz="1400" i="1" noProof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noProof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400" noProof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6BDCF0-4A73-5204-08AB-45F5BCF3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415" y="4659743"/>
                <a:ext cx="2665951" cy="5040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9C40B5-9F1F-FF6A-506D-1E859BAAEB94}"/>
                  </a:ext>
                </a:extLst>
              </p:cNvPr>
              <p:cNvSpPr/>
              <p:nvPr/>
            </p:nvSpPr>
            <p:spPr>
              <a:xfrm>
                <a:off x="8660534" y="868274"/>
                <a:ext cx="3183466" cy="645162"/>
              </a:xfrm>
              <a:prstGeom prst="rect">
                <a:avLst/>
              </a:prstGeom>
              <a:ln>
                <a:solidFill>
                  <a:schemeClr val="tx1">
                    <a:alpha val="52866"/>
                  </a:schemeClr>
                </a:solidFill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</a:t>
                </a:r>
                <a:r>
                  <a:rPr lang="en-CN" sz="1400" dirty="0"/>
                  <a:t>ewton’s method: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9C40B5-9F1F-FF6A-506D-1E859BAAE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534" y="868274"/>
                <a:ext cx="3183466" cy="6451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alpha val="52866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494774-3F52-FA99-BD34-F64FD2C2D3E6}"/>
                  </a:ext>
                </a:extLst>
              </p:cNvPr>
              <p:cNvSpPr txBox="1"/>
              <p:nvPr/>
            </p:nvSpPr>
            <p:spPr>
              <a:xfrm>
                <a:off x="6142086" y="1800549"/>
                <a:ext cx="5512391" cy="125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𝐉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𝐅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smtClean="0">
                                            <a:latin typeface="Cambria Math" panose="02040503050406030204" pitchFamily="18" charset="0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sz="1400" b="1" i="0" smtClean="0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C494774-3F52-FA99-BD34-F64FD2C2D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086" y="1800549"/>
                <a:ext cx="5512391" cy="1256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CCFE-3EA9-A8B5-76A2-18BA03F7B628}"/>
                  </a:ext>
                </a:extLst>
              </p:cNvPr>
              <p:cNvSpPr txBox="1"/>
              <p:nvPr/>
            </p:nvSpPr>
            <p:spPr>
              <a:xfrm>
                <a:off x="6003546" y="1569113"/>
                <a:ext cx="45651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To use Newton’s method, we need Jacobian of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1400" dirty="0"/>
                  <a:t>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CCFE-3EA9-A8B5-76A2-18BA03F7B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46" y="1569113"/>
                <a:ext cx="4565135" cy="307777"/>
              </a:xfrm>
              <a:prstGeom prst="rect">
                <a:avLst/>
              </a:prstGeom>
              <a:blipFill>
                <a:blip r:embed="rId12"/>
                <a:stretch>
                  <a:fillRect l="-277"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7F88FE-BDF1-82C8-5F87-C084EB1B3C54}"/>
                  </a:ext>
                </a:extLst>
              </p:cNvPr>
              <p:cNvSpPr txBox="1"/>
              <p:nvPr/>
            </p:nvSpPr>
            <p:spPr>
              <a:xfrm>
                <a:off x="1113130" y="3872025"/>
                <a:ext cx="3210301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noProof="0">
                          <a:latin typeface="Cambria Math" panose="02040503050406030204" pitchFamily="18" charset="0"/>
                        </a:rPr>
                        <m:t>𝐂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noProof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R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7F88FE-BDF1-82C8-5F87-C084EB1B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0" y="3872025"/>
                <a:ext cx="3210301" cy="5468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A5F932-2B45-DF69-92A4-F8FC8C025D04}"/>
                  </a:ext>
                </a:extLst>
              </p:cNvPr>
              <p:cNvSpPr txBox="1"/>
              <p:nvPr/>
            </p:nvSpPr>
            <p:spPr>
              <a:xfrm>
                <a:off x="8366045" y="4439227"/>
                <a:ext cx="3772444" cy="1256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>
                                            <a:latin typeface="Cambria Math" panose="02040503050406030204" pitchFamily="18" charset="0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sz="1400" b="1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noProof="0" smtClean="0">
                                        <a:latin typeface="Cambria Math" panose="02040503050406030204" pitchFamily="18" charset="0"/>
                                      </a:rPr>
                                      <m:t>𝛌</m:t>
                                    </m:r>
                                  </m:e>
                                  <m:sub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0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A5F932-2B45-DF69-92A4-F8FC8C02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045" y="4439227"/>
                <a:ext cx="3772444" cy="12561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EB659E-0484-83A8-36BB-98B0B23EEFD2}"/>
              </a:ext>
            </a:extLst>
          </p:cNvPr>
          <p:cNvCxnSpPr>
            <a:cxnSpLocks/>
          </p:cNvCxnSpPr>
          <p:nvPr/>
        </p:nvCxnSpPr>
        <p:spPr>
          <a:xfrm flipV="1">
            <a:off x="7745946" y="5039978"/>
            <a:ext cx="698787" cy="6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B19D1-844B-5643-EC04-F229702C9C09}"/>
                  </a:ext>
                </a:extLst>
              </p:cNvPr>
              <p:cNvSpPr txBox="1"/>
              <p:nvPr/>
            </p:nvSpPr>
            <p:spPr>
              <a:xfrm>
                <a:off x="2630428" y="2686218"/>
                <a:ext cx="1983300" cy="1017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N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N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𝛌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N" sz="1400" dirty="0"/>
                  <a:t>,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B19D1-844B-5643-EC04-F229702C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428" y="2686218"/>
                <a:ext cx="1983300" cy="1017907"/>
              </a:xfrm>
              <a:prstGeom prst="rect">
                <a:avLst/>
              </a:prstGeom>
              <a:blipFill>
                <a:blip r:embed="rId15"/>
                <a:stretch>
                  <a:fillRect l="-1911" r="-3185" b="-1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654234-4ED6-3D12-E240-38C36DDA1C9A}"/>
              </a:ext>
            </a:extLst>
          </p:cNvPr>
          <p:cNvSpPr txBox="1"/>
          <p:nvPr/>
        </p:nvSpPr>
        <p:spPr>
          <a:xfrm>
            <a:off x="642344" y="4369532"/>
            <a:ext cx="456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Non-linear Equation: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9669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13E67A-479D-6E30-6D77-C4C863D74FB8}"/>
                  </a:ext>
                </a:extLst>
              </p:cNvPr>
              <p:cNvSpPr txBox="1"/>
              <p:nvPr/>
            </p:nvSpPr>
            <p:spPr>
              <a:xfrm>
                <a:off x="6211815" y="2746398"/>
                <a:ext cx="5907078" cy="55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noProof="0" dirty="0"/>
                  <a:t>For a </a:t>
                </a:r>
                <a:r>
                  <a:rPr lang="en-US" sz="1400" b="1" noProof="0" dirty="0"/>
                  <a:t>dense matrix</a:t>
                </a:r>
                <a:r>
                  <a:rPr lang="en-US" sz="1400" noProof="0" dirty="0"/>
                  <a:t> </a:t>
                </a:r>
                <a14:m>
                  <m:oMath xmlns:m="http://schemas.openxmlformats.org/officeDocument/2006/math">
                    <m:r>
                      <a:rPr lang="en-US" sz="1400" b="1" noProof="0">
                        <a:latin typeface="Cambria Math" panose="02040503050406030204" pitchFamily="18" charset="0"/>
                      </a:rPr>
                      <m:t>𝐉</m:t>
                    </m:r>
                  </m:oMath>
                </a14:m>
                <a:r>
                  <a:rPr lang="en-US" sz="1400" noProof="0" dirty="0"/>
                  <a:t>, which stores almost all non-zero </a:t>
                </a:r>
                <a:r>
                  <a:rPr lang="en-US" sz="1400" dirty="0"/>
                  <a:t>entries explicit</a:t>
                </a:r>
                <a:r>
                  <a:rPr lang="en-US" sz="1400" noProof="0" dirty="0"/>
                  <a:t>, the</a:t>
                </a:r>
                <a:r>
                  <a:rPr lang="zh-CN" altLang="en-US" sz="1400" noProof="0" dirty="0"/>
                  <a:t> </a:t>
                </a:r>
                <a:r>
                  <a:rPr lang="en-US" altLang="zh-CN" sz="1400" dirty="0"/>
                  <a:t>computational </a:t>
                </a:r>
                <a:r>
                  <a:rPr lang="en-US" sz="1400" noProof="0" dirty="0"/>
                  <a:t> complexity of  in-place LDU factorization is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1400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noProof="0" dirty="0"/>
                  <a:t>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13E67A-479D-6E30-6D77-C4C863D7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15" y="2746398"/>
                <a:ext cx="5907078" cy="550920"/>
              </a:xfrm>
              <a:prstGeom prst="rect">
                <a:avLst/>
              </a:prstGeom>
              <a:blipFill>
                <a:blip r:embed="rId3"/>
                <a:stretch>
                  <a:fillRect l="-429" t="-2273" b="-6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821977-8FAE-CC51-97BF-A906D3DD74FA}"/>
                  </a:ext>
                </a:extLst>
              </p:cNvPr>
              <p:cNvSpPr txBox="1"/>
              <p:nvPr/>
            </p:nvSpPr>
            <p:spPr>
              <a:xfrm>
                <a:off x="7947898" y="2341404"/>
                <a:ext cx="1177565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noProof="0">
                          <a:latin typeface="Cambria Math" panose="02040503050406030204" pitchFamily="18" charset="0"/>
                        </a:rPr>
                        <m:t>𝐉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noProof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400" b="1" i="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noProof="0">
                          <a:latin typeface="Cambria Math" panose="02040503050406030204" pitchFamily="18" charset="0"/>
                        </a:rPr>
                        <m:t>𝑳𝑫𝑼</m:t>
                      </m:r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821977-8FAE-CC51-97BF-A906D3DD7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98" y="2341404"/>
                <a:ext cx="1177565" cy="322396"/>
              </a:xfrm>
              <a:prstGeom prst="rect">
                <a:avLst/>
              </a:prstGeom>
              <a:blipFill>
                <a:blip r:embed="rId4"/>
                <a:stretch>
                  <a:fillRect l="-3191" r="-2128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F9FBFDD-FE99-9444-E977-E1A380FE07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2319" y="2065433"/>
                <a:ext cx="3891158" cy="339916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>
                        <a:latin typeface="Cambria Math" panose="02040503050406030204" pitchFamily="18" charset="0"/>
                      </a:rPr>
                      <m:t>LDU</m:t>
                    </m:r>
                  </m:oMath>
                </a14:m>
                <a:r>
                  <a:rPr lang="en-US" sz="1400" b="0" noProof="0" dirty="0"/>
                  <a:t> Factorization:</a:t>
                </a:r>
              </a:p>
              <a:p>
                <a:endParaRPr lang="en-US" sz="1400" b="0" noProof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F9FBFDD-FE99-9444-E977-E1A380FE0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319" y="2065433"/>
                <a:ext cx="3891158" cy="339916"/>
              </a:xfrm>
              <a:prstGeom prst="rect">
                <a:avLst/>
              </a:prstGeom>
              <a:blipFill>
                <a:blip r:embed="rId5"/>
                <a:stretch>
                  <a:fillRect l="-2597" t="-17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D69A72-ECDD-C5D6-2FDB-676E79F1BB99}"/>
                  </a:ext>
                </a:extLst>
              </p:cNvPr>
              <p:cNvSpPr txBox="1"/>
              <p:nvPr/>
            </p:nvSpPr>
            <p:spPr>
              <a:xfrm>
                <a:off x="7595669" y="3754897"/>
                <a:ext cx="2121606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noProof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400" b="1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14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noProof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1400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sz="1400" b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D69A72-ECDD-C5D6-2FDB-676E79F1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669" y="3754897"/>
                <a:ext cx="2121606" cy="322396"/>
              </a:xfrm>
              <a:prstGeom prst="rect">
                <a:avLst/>
              </a:prstGeom>
              <a:blipFill>
                <a:blip r:embed="rId6"/>
                <a:stretch>
                  <a:fillRect l="-29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993490B-3C2C-E601-4534-74A092674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2319" y="3436168"/>
                <a:ext cx="4151236" cy="339916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Clr>
                    <a:schemeClr val="tx1"/>
                  </a:buCl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>
                        <a:latin typeface="Cambria Math" panose="02040503050406030204" pitchFamily="18" charset="0"/>
                      </a:rPr>
                      <m:t>LDU</m:t>
                    </m:r>
                  </m:oMath>
                </a14:m>
                <a:r>
                  <a:rPr lang="en-US" sz="1400" b="0" noProof="0" dirty="0"/>
                  <a:t> Back-Substitution:</a:t>
                </a:r>
              </a:p>
              <a:p>
                <a:endParaRPr lang="en-US" sz="1400" b="0" noProof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993490B-3C2C-E601-4534-74A092674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319" y="3436168"/>
                <a:ext cx="4151236" cy="339916"/>
              </a:xfrm>
              <a:prstGeom prst="rect">
                <a:avLst/>
              </a:prstGeom>
              <a:blipFill>
                <a:blip r:embed="rId7"/>
                <a:stretch>
                  <a:fillRect l="-2439" t="-17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6503D-14DC-9DCF-0FCD-83361BB52B2B}"/>
                  </a:ext>
                </a:extLst>
              </p:cNvPr>
              <p:cNvSpPr txBox="1"/>
              <p:nvPr/>
            </p:nvSpPr>
            <p:spPr>
              <a:xfrm>
                <a:off x="6211815" y="4120668"/>
                <a:ext cx="6050513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noProof="0" dirty="0"/>
                  <a:t>The computational complexity of  in-place LDU back-substitution is </a:t>
                </a:r>
                <a14:m>
                  <m:oMath xmlns:m="http://schemas.openxmlformats.org/officeDocument/2006/math">
                    <m:r>
                      <a:rPr lang="en-US" sz="1400" b="1" i="1" noProof="0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1400" b="1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b="1" i="1" noProof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noProof="0" dirty="0"/>
                  <a:t>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6503D-14DC-9DCF-0FCD-83361BB5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15" y="4120668"/>
                <a:ext cx="6050513" cy="335476"/>
              </a:xfrm>
              <a:prstGeom prst="rect">
                <a:avLst/>
              </a:prstGeom>
              <a:blipFill>
                <a:blip r:embed="rId8"/>
                <a:stretch>
                  <a:fillRect l="-419" r="-210" b="-148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F22C1-22AC-DA93-9D76-298549DC51CA}"/>
                  </a:ext>
                </a:extLst>
              </p:cNvPr>
              <p:cNvSpPr txBox="1"/>
              <p:nvPr/>
            </p:nvSpPr>
            <p:spPr>
              <a:xfrm>
                <a:off x="277798" y="826372"/>
                <a:ext cx="27991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noProof="0" dirty="0"/>
                  <a:t>Dense </a:t>
                </a:r>
                <a14:m>
                  <m:oMath xmlns:m="http://schemas.openxmlformats.org/officeDocument/2006/math">
                    <m:r>
                      <a:rPr lang="en-US" sz="1600" b="1" i="0" noProof="0" smtClean="0">
                        <a:latin typeface="Cambria Math" panose="02040503050406030204" pitchFamily="18" charset="0"/>
                      </a:rPr>
                      <m:t>𝐋𝐃𝐔</m:t>
                    </m:r>
                  </m:oMath>
                </a14:m>
                <a:r>
                  <a:rPr lang="en-US" sz="1600" b="1" noProof="0" dirty="0"/>
                  <a:t> Decomposition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F22C1-22AC-DA93-9D76-298549D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8" y="826372"/>
                <a:ext cx="2799164" cy="338554"/>
              </a:xfrm>
              <a:prstGeom prst="rect">
                <a:avLst/>
              </a:prstGeom>
              <a:blipFill>
                <a:blip r:embed="rId9"/>
                <a:stretch>
                  <a:fillRect l="-1357" t="-7407" b="-259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BE0E0101-EB45-0205-190E-6EE2FF75D1E7}"/>
              </a:ext>
            </a:extLst>
          </p:cNvPr>
          <p:cNvSpPr txBox="1">
            <a:spLocks/>
          </p:cNvSpPr>
          <p:nvPr/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Methodology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6B621C-244A-DBE8-2E66-D86F051299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847" y="1160027"/>
                <a:ext cx="3404478" cy="262721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noProof="0" dirty="0"/>
                  <a:t>Solving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b="0" noProof="0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noProof="0" smtClean="0">
                        <a:latin typeface="Cambria Math" panose="02040503050406030204" pitchFamily="18" charset="0"/>
                      </a:rPr>
                      <m:t>LDU</m:t>
                    </m:r>
                  </m:oMath>
                </a14:m>
                <a:r>
                  <a:rPr lang="en-US" sz="1400" b="0" noProof="0" dirty="0"/>
                  <a:t> Decomposition:</a:t>
                </a:r>
              </a:p>
              <a:p>
                <a:endParaRPr lang="en-US" sz="1400" b="0" noProof="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6B621C-244A-DBE8-2E66-D86F05129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847" y="1160027"/>
                <a:ext cx="3404478" cy="262721"/>
              </a:xfrm>
              <a:prstGeom prst="rect">
                <a:avLst/>
              </a:prstGeom>
              <a:blipFill>
                <a:blip r:embed="rId10"/>
                <a:stretch>
                  <a:fillRect l="-3346" t="-23810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9BE6C9-C441-8520-9CF5-1822CBF1D7A4}"/>
              </a:ext>
            </a:extLst>
          </p:cNvPr>
          <p:cNvSpPr txBox="1">
            <a:spLocks/>
          </p:cNvSpPr>
          <p:nvPr/>
        </p:nvSpPr>
        <p:spPr>
          <a:xfrm>
            <a:off x="1017775" y="1539994"/>
            <a:ext cx="2030951" cy="262721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Step 1: Factorization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0CB3F9A-BF22-7551-3514-912BE49F0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049" y="1824479"/>
                <a:ext cx="2743528" cy="253857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noProof="0" dirty="0"/>
                  <a:t>Decompose the matrix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b="0" noProof="0" dirty="0"/>
                  <a:t> as: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0CB3F9A-BF22-7551-3514-912BE49F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49" y="1824479"/>
                <a:ext cx="2743528" cy="253857"/>
              </a:xfrm>
              <a:prstGeom prst="rect">
                <a:avLst/>
              </a:prstGeom>
              <a:blipFill>
                <a:blip r:embed="rId11"/>
                <a:stretch>
                  <a:fillRect l="-4147" t="-19048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4B7FB-D727-00AF-AB86-BA279139B1B7}"/>
                  </a:ext>
                </a:extLst>
              </p:cNvPr>
              <p:cNvSpPr txBox="1"/>
              <p:nvPr/>
            </p:nvSpPr>
            <p:spPr>
              <a:xfrm>
                <a:off x="2439966" y="2107542"/>
                <a:ext cx="7651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𝑳𝑫𝑼</m:t>
                    </m:r>
                  </m:oMath>
                </a14:m>
                <a:r>
                  <a:rPr lang="en-CN" sz="1400" dirty="0"/>
                  <a:t>,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4B7FB-D727-00AF-AB86-BA279139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966" y="2107542"/>
                <a:ext cx="765146" cy="215444"/>
              </a:xfrm>
              <a:prstGeom prst="rect">
                <a:avLst/>
              </a:prstGeom>
              <a:blipFill>
                <a:blip r:embed="rId12"/>
                <a:stretch>
                  <a:fillRect l="-8197" t="-29412" r="-13115" b="-5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C8F635-217C-BA69-A716-B4CBC8A34FAD}"/>
              </a:ext>
            </a:extLst>
          </p:cNvPr>
          <p:cNvSpPr txBox="1">
            <a:spLocks/>
          </p:cNvSpPr>
          <p:nvPr/>
        </p:nvSpPr>
        <p:spPr>
          <a:xfrm>
            <a:off x="1018013" y="3534433"/>
            <a:ext cx="2870352" cy="21544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Step 2: Forward substitution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DD87E6-0A5F-666B-2C28-0DD8D66DFDBE}"/>
                  </a:ext>
                </a:extLst>
              </p:cNvPr>
              <p:cNvSpPr txBox="1"/>
              <p:nvPr/>
            </p:nvSpPr>
            <p:spPr>
              <a:xfrm>
                <a:off x="2471526" y="4108924"/>
                <a:ext cx="5845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DD87E6-0A5F-666B-2C28-0DD8D66D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526" y="4108924"/>
                <a:ext cx="584519" cy="215444"/>
              </a:xfrm>
              <a:prstGeom prst="rect">
                <a:avLst/>
              </a:prstGeom>
              <a:blipFill>
                <a:blip r:embed="rId13"/>
                <a:stretch>
                  <a:fillRect l="-4255" r="-6383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DD7E78-4577-CA09-EC12-D73B83EF2FF1}"/>
              </a:ext>
            </a:extLst>
          </p:cNvPr>
          <p:cNvSpPr txBox="1">
            <a:spLocks/>
          </p:cNvSpPr>
          <p:nvPr/>
        </p:nvSpPr>
        <p:spPr>
          <a:xfrm>
            <a:off x="1017775" y="4411746"/>
            <a:ext cx="2288197" cy="21544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Step </a:t>
            </a:r>
            <a:r>
              <a:rPr lang="en-US" altLang="zh-CN" sz="1400" b="0" noProof="0" dirty="0"/>
              <a:t>3</a:t>
            </a:r>
            <a:r>
              <a:rPr lang="en-US" sz="1400" b="0" noProof="0" dirty="0"/>
              <a:t>: Diagonal scaling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FFF136-772E-B60B-AADF-A1047EA3051C}"/>
                  </a:ext>
                </a:extLst>
              </p:cNvPr>
              <p:cNvSpPr txBox="1"/>
              <p:nvPr/>
            </p:nvSpPr>
            <p:spPr>
              <a:xfrm>
                <a:off x="2453189" y="4953958"/>
                <a:ext cx="6124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FFF136-772E-B60B-AADF-A1047EA3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89" y="4953958"/>
                <a:ext cx="612475" cy="215444"/>
              </a:xfrm>
              <a:prstGeom prst="rect">
                <a:avLst/>
              </a:prstGeom>
              <a:blipFill>
                <a:blip r:embed="rId14"/>
                <a:stretch>
                  <a:fillRect l="-4000" r="-6000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2A7D7E3-3188-DC30-5540-3358A8185F03}"/>
              </a:ext>
            </a:extLst>
          </p:cNvPr>
          <p:cNvSpPr txBox="1">
            <a:spLocks/>
          </p:cNvSpPr>
          <p:nvPr/>
        </p:nvSpPr>
        <p:spPr>
          <a:xfrm>
            <a:off x="1017775" y="5259970"/>
            <a:ext cx="2870351" cy="273344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0" noProof="0" dirty="0"/>
              <a:t>Step </a:t>
            </a:r>
            <a:r>
              <a:rPr lang="en-US" altLang="zh-CN" sz="1400" b="0" noProof="0" dirty="0"/>
              <a:t>4</a:t>
            </a:r>
            <a:r>
              <a:rPr lang="en-US" sz="1400" b="0" noProof="0" dirty="0"/>
              <a:t>: Backward substitution</a:t>
            </a:r>
          </a:p>
          <a:p>
            <a:endParaRPr lang="en-US" sz="1400" b="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7D7A71-35BD-1829-BA2A-247AB7025DDD}"/>
                  </a:ext>
                </a:extLst>
              </p:cNvPr>
              <p:cNvSpPr txBox="1"/>
              <p:nvPr/>
            </p:nvSpPr>
            <p:spPr>
              <a:xfrm>
                <a:off x="2443496" y="5801816"/>
                <a:ext cx="6052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7D7A71-35BD-1829-BA2A-247AB7025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96" y="5801816"/>
                <a:ext cx="605230" cy="215444"/>
              </a:xfrm>
              <a:prstGeom prst="rect">
                <a:avLst/>
              </a:prstGeom>
              <a:blipFill>
                <a:blip r:embed="rId15"/>
                <a:stretch>
                  <a:fillRect l="-6122" r="-2041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B17FCBA-EFBF-F200-01BA-9ED98FB4B8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049" y="3829592"/>
                <a:ext cx="1161919" cy="256430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noProof="0" dirty="0"/>
                  <a:t>Calculate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B17FCBA-EFBF-F200-01BA-9ED98FB4B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49" y="3829592"/>
                <a:ext cx="1161919" cy="256430"/>
              </a:xfrm>
              <a:prstGeom prst="rect">
                <a:avLst/>
              </a:prstGeom>
              <a:blipFill>
                <a:blip r:embed="rId16"/>
                <a:stretch>
                  <a:fillRect l="-9783" t="-19048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90CF8615-1043-E2C8-2A68-DA2E448391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049" y="4706299"/>
                <a:ext cx="3052289" cy="215444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noProof="0" dirty="0"/>
                  <a:t>Calculate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90CF8615-1043-E2C8-2A68-DA2E4483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49" y="4706299"/>
                <a:ext cx="3052289" cy="215444"/>
              </a:xfrm>
              <a:prstGeom prst="rect">
                <a:avLst/>
              </a:prstGeom>
              <a:blipFill>
                <a:blip r:embed="rId17"/>
                <a:stretch>
                  <a:fillRect l="-3734" t="-22222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B80C7293-0779-4DC4-C8F9-9907F5951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048" y="5543360"/>
                <a:ext cx="3052289" cy="215444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noProof="0" dirty="0"/>
                  <a:t>Calculate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B80C7293-0779-4DC4-C8F9-9907F5951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48" y="5543360"/>
                <a:ext cx="3052289" cy="215444"/>
              </a:xfrm>
              <a:prstGeom prst="rect">
                <a:avLst/>
              </a:prstGeom>
              <a:blipFill>
                <a:blip r:embed="rId18"/>
                <a:stretch>
                  <a:fillRect l="-3734" t="-22222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7D0D753-ADCF-95EA-ECEF-792389E9C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54" y="2642804"/>
                <a:ext cx="3844010" cy="244051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400" b="1" i="1" noProof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1400" b="0" noProof="0" dirty="0"/>
                  <a:t> is a lower triangular matrix with unit diagonal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47D0D753-ADCF-95EA-ECEF-792389E9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54" y="2642804"/>
                <a:ext cx="3844010" cy="244051"/>
              </a:xfrm>
              <a:prstGeom prst="rect">
                <a:avLst/>
              </a:prstGeom>
              <a:blipFill>
                <a:blip r:embed="rId19"/>
                <a:stretch>
                  <a:fillRect l="-1645" t="-25000" b="-3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996AB6F-4A81-303C-1E4C-A17BFB3BD89A}"/>
              </a:ext>
            </a:extLst>
          </p:cNvPr>
          <p:cNvSpPr txBox="1">
            <a:spLocks/>
          </p:cNvSpPr>
          <p:nvPr/>
        </p:nvSpPr>
        <p:spPr>
          <a:xfrm>
            <a:off x="1425531" y="2391668"/>
            <a:ext cx="3844010" cy="244051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2159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i="0"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16000" indent="1800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432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Symbol" panose="05050102010706020507" pitchFamily="18" charset="2"/>
              <a:buChar char="-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648000" indent="1800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4000" indent="1800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noProof="0" dirty="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05F400BF-153D-4615-A276-FBC04B6C59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54" y="2916470"/>
                <a:ext cx="3675888" cy="215445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400" b="1" i="1" noProof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400" b="0" noProof="0" dirty="0"/>
                  <a:t> is a diagonal matrix (scaling)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05F400BF-153D-4615-A276-FBC04B6C5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54" y="2916470"/>
                <a:ext cx="3675888" cy="215445"/>
              </a:xfrm>
              <a:prstGeom prst="rect">
                <a:avLst/>
              </a:prstGeom>
              <a:blipFill>
                <a:blip r:embed="rId20"/>
                <a:stretch>
                  <a:fillRect l="-1718" t="-22222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08A74D9-BB0F-E8C1-ECD5-026E5F7904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53" y="3188225"/>
                <a:ext cx="3844009" cy="215444"/>
              </a:xfrm>
              <a:prstGeom prst="rect">
                <a:avLst/>
              </a:prstGeom>
              <a:noFill/>
            </p:spPr>
            <p:txBody>
              <a:bodyPr lIns="0" tIns="0" rIns="0" bIns="0"/>
              <a:lstStyle>
                <a:lvl1pPr marL="0" indent="0" algn="l" defTabSz="215900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tx2"/>
                  </a:buClr>
                  <a:buFontTx/>
                  <a:buNone/>
                  <a:tabLst>
                    <a:tab pos="215900" algn="l"/>
                  </a:tabLst>
                  <a:defRPr sz="2000" b="1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216000" indent="1800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Symbol" panose="05050102010706020507" pitchFamily="18" charset="2"/>
                  <a:buChar char="-"/>
                  <a:tabLst>
                    <a:tab pos="431800" algn="l"/>
                  </a:tabLst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2pPr>
                <a:lvl3pPr marL="432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Symbol" panose="05050102010706020507" pitchFamily="18" charset="2"/>
                  <a:buChar char="-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3pPr>
                <a:lvl4pPr marL="648000" indent="180000" algn="l" defTabSz="215900" rtl="0" eaLnBrk="1" fontAlgn="base" hangingPunct="1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4pPr>
                <a:lvl5pPr marL="864000" indent="1800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400" b="1" i="1" noProof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1400" b="0" noProof="0" dirty="0"/>
                  <a:t> is an upper triangular matrix with unit diagonal</a:t>
                </a: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08A74D9-BB0F-E8C1-ECD5-026E5F790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53" y="3188225"/>
                <a:ext cx="3844009" cy="215444"/>
              </a:xfrm>
              <a:prstGeom prst="rect">
                <a:avLst/>
              </a:prstGeom>
              <a:blipFill>
                <a:blip r:embed="rId21"/>
                <a:stretch>
                  <a:fillRect l="-1645" t="-29412" r="-1316" b="-5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C88FD7-D5A1-B96D-391D-B7059F2EA024}"/>
                  </a:ext>
                </a:extLst>
              </p:cNvPr>
              <p:cNvSpPr txBox="1"/>
              <p:nvPr/>
            </p:nvSpPr>
            <p:spPr>
              <a:xfrm>
                <a:off x="7564747" y="1542204"/>
                <a:ext cx="1742400" cy="32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noProof="0" smtClean="0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noProof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1400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1400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noProof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400" b="0" i="0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noProof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14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400" i="1" noProof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noProof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sz="1400" i="1" noProof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noProof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C88FD7-D5A1-B96D-391D-B7059F2E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47" y="1542204"/>
                <a:ext cx="1742400" cy="322396"/>
              </a:xfrm>
              <a:prstGeom prst="rect">
                <a:avLst/>
              </a:prstGeom>
              <a:blipFill>
                <a:blip r:embed="rId22"/>
                <a:stretch>
                  <a:fillRect l="-4348"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972301-A630-80CE-670E-F64050059A75}"/>
              </a:ext>
            </a:extLst>
          </p:cNvPr>
          <p:cNvSpPr txBox="1"/>
          <p:nvPr/>
        </p:nvSpPr>
        <p:spPr>
          <a:xfrm>
            <a:off x="6096000" y="1160027"/>
            <a:ext cx="2526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To solve our problem: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928015-A63C-3BA4-A330-336CC311F168}"/>
                  </a:ext>
                </a:extLst>
              </p:cNvPr>
              <p:cNvSpPr txBox="1"/>
              <p:nvPr/>
            </p:nvSpPr>
            <p:spPr>
              <a:xfrm>
                <a:off x="5901915" y="4752725"/>
                <a:ext cx="5070252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>
                    <a:solidFill>
                      <a:schemeClr val="tx1"/>
                    </a:solidFill>
                  </a:rPr>
                  <a:t>For a 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sparse matrix 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𝐉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, which contains only mostly zero, and only the non-zero elements are stored or used in computation, the system can be solved in linear time.  </a:t>
                </a:r>
                <a:endParaRPr lang="en-CN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928015-A63C-3BA4-A330-336CC311F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15" y="4752725"/>
                <a:ext cx="5070252" cy="738664"/>
              </a:xfrm>
              <a:prstGeom prst="rect">
                <a:avLst/>
              </a:prstGeom>
              <a:blipFill>
                <a:blip r:embed="rId23"/>
                <a:stretch>
                  <a:fillRect l="-249" t="-1695" b="-67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4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2DCC656-0634-EA8E-BA59-4D1A875543A0}"/>
              </a:ext>
            </a:extLst>
          </p:cNvPr>
          <p:cNvSpPr txBox="1">
            <a:spLocks/>
          </p:cNvSpPr>
          <p:nvPr/>
        </p:nvSpPr>
        <p:spPr>
          <a:xfrm>
            <a:off x="360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3FC6B-1F9F-089C-D72D-05178217DB92}"/>
                  </a:ext>
                </a:extLst>
              </p:cNvPr>
              <p:cNvSpPr txBox="1"/>
              <p:nvPr/>
            </p:nvSpPr>
            <p:spPr>
              <a:xfrm>
                <a:off x="277798" y="826372"/>
                <a:ext cx="2868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noProof="0" dirty="0"/>
                  <a:t>Sparse </a:t>
                </a:r>
                <a14:m>
                  <m:oMath xmlns:m="http://schemas.openxmlformats.org/officeDocument/2006/math">
                    <m:r>
                      <a:rPr lang="en-US" sz="1600" b="1" i="0" noProof="0" smtClean="0">
                        <a:latin typeface="Cambria Math" panose="02040503050406030204" pitchFamily="18" charset="0"/>
                      </a:rPr>
                      <m:t>𝐋𝐃𝐔</m:t>
                    </m:r>
                  </m:oMath>
                </a14:m>
                <a:r>
                  <a:rPr lang="en-US" sz="1600" b="1" noProof="0" dirty="0"/>
                  <a:t> Decomposition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3FC6B-1F9F-089C-D72D-05178217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8" y="826372"/>
                <a:ext cx="2868093" cy="338554"/>
              </a:xfrm>
              <a:prstGeom prst="rect">
                <a:avLst/>
              </a:prstGeom>
              <a:blipFill>
                <a:blip r:embed="rId3"/>
                <a:stretch>
                  <a:fillRect l="-1327" t="-7407" r="-442" b="-259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CA3A08D1-4638-56A8-FBA8-CE57AAE3C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1" y="1966518"/>
            <a:ext cx="3100677" cy="2067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7EC97-A329-09E7-DE82-DE579B412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230" y="970759"/>
            <a:ext cx="3476513" cy="222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6DAB07-AAFB-E3DC-D501-5997A4E64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230" y="3700969"/>
            <a:ext cx="3476513" cy="22560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6A2337-5726-6A31-BD63-7F823C15BF64}"/>
              </a:ext>
            </a:extLst>
          </p:cNvPr>
          <p:cNvCxnSpPr>
            <a:cxnSpLocks/>
          </p:cNvCxnSpPr>
          <p:nvPr/>
        </p:nvCxnSpPr>
        <p:spPr>
          <a:xfrm>
            <a:off x="5817435" y="3179696"/>
            <a:ext cx="0" cy="532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5143FB-EA68-1243-0129-5DCB5D204A1B}"/>
              </a:ext>
            </a:extLst>
          </p:cNvPr>
          <p:cNvSpPr txBox="1"/>
          <p:nvPr/>
        </p:nvSpPr>
        <p:spPr>
          <a:xfrm>
            <a:off x="3685924" y="970759"/>
            <a:ext cx="430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C0A6A1-83E6-DE89-6656-9EFAEAC03842}"/>
              </a:ext>
            </a:extLst>
          </p:cNvPr>
          <p:cNvSpPr txBox="1"/>
          <p:nvPr/>
        </p:nvSpPr>
        <p:spPr>
          <a:xfrm>
            <a:off x="3730864" y="3700969"/>
            <a:ext cx="430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20B74-7728-D017-BD5C-098A045CD5A6}"/>
                  </a:ext>
                </a:extLst>
              </p:cNvPr>
              <p:cNvSpPr txBox="1"/>
              <p:nvPr/>
            </p:nvSpPr>
            <p:spPr>
              <a:xfrm>
                <a:off x="7954076" y="4868693"/>
                <a:ext cx="4351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sz="1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CN" sz="1400" dirty="0"/>
                  <a:t>: diagonal blocks for the five rigid bodies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CN" sz="1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N" sz="1400" dirty="0"/>
                  <a:t>diagonal blocks for the four joints.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20B74-7728-D017-BD5C-098A045C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076" y="4868693"/>
                <a:ext cx="4351965" cy="523220"/>
              </a:xfrm>
              <a:prstGeom prst="rect">
                <a:avLst/>
              </a:prstGeom>
              <a:blipFill>
                <a:blip r:embed="rId7"/>
                <a:stretch>
                  <a:fillRect l="-291" t="-2381"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FF0383-9CB4-9E0F-6A08-49F0EED95155}"/>
                  </a:ext>
                </a:extLst>
              </p:cNvPr>
              <p:cNvSpPr txBox="1"/>
              <p:nvPr/>
            </p:nvSpPr>
            <p:spPr>
              <a:xfrm>
                <a:off x="7954076" y="5359649"/>
                <a:ext cx="4237665" cy="565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1400" dirty="0"/>
                  <a:t>： </a:t>
                </a:r>
                <a:r>
                  <a:rPr lang="en-US" sz="1400" dirty="0"/>
                  <a:t>represents the position Jacobian blocks </a:t>
                </a: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400" dirty="0"/>
                  <a:t>： </a:t>
                </a:r>
                <a:r>
                  <a:rPr lang="en-CN" sz="1400" dirty="0"/>
                  <a:t>represents the velocity Jacobian blocks.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FF0383-9CB4-9E0F-6A08-49F0EED9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076" y="5359649"/>
                <a:ext cx="4237665" cy="565091"/>
              </a:xfrm>
              <a:prstGeom prst="rect">
                <a:avLst/>
              </a:prstGeom>
              <a:blipFill>
                <a:blip r:embed="rId8"/>
                <a:stretch>
                  <a:fillRect l="-299" t="-2174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688EA12-5F32-F2F1-6B60-D8B2A89CD910}"/>
              </a:ext>
            </a:extLst>
          </p:cNvPr>
          <p:cNvSpPr txBox="1"/>
          <p:nvPr/>
        </p:nvSpPr>
        <p:spPr>
          <a:xfrm>
            <a:off x="3889621" y="3226364"/>
            <a:ext cx="2099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Reorder the matrix using a Depth-First Search traversal</a:t>
            </a:r>
            <a:endParaRPr lang="en-US" sz="1050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88C05-56F8-56BD-7DA2-A42892D24FDB}"/>
              </a:ext>
            </a:extLst>
          </p:cNvPr>
          <p:cNvSpPr txBox="1"/>
          <p:nvPr/>
        </p:nvSpPr>
        <p:spPr>
          <a:xfrm>
            <a:off x="543238" y="4213637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Rectangular nodes: rigid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/>
              <a:t>Circular nodes: joints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6C8D93-E75A-3153-B5E0-E16CAA6518FF}"/>
                  </a:ext>
                </a:extLst>
              </p:cNvPr>
              <p:cNvSpPr txBox="1"/>
              <p:nvPr/>
            </p:nvSpPr>
            <p:spPr>
              <a:xfrm>
                <a:off x="7954076" y="1094482"/>
                <a:ext cx="33797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Unordered matrix causes fill-ins during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r>
                  <a:rPr lang="en-US" sz="1400" dirty="0"/>
                  <a:t> factorization, turning the following steps into a dense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r>
                  <a:rPr lang="en-US" sz="1400" dirty="0"/>
                  <a:t>.</a:t>
                </a:r>
                <a:endParaRPr lang="en-CN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6C8D93-E75A-3153-B5E0-E16CAA651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076" y="1094482"/>
                <a:ext cx="3379770" cy="738664"/>
              </a:xfrm>
              <a:prstGeom prst="rect">
                <a:avLst/>
              </a:prstGeom>
              <a:blipFill>
                <a:blip r:embed="rId9"/>
                <a:stretch>
                  <a:fillRect l="-375" t="-1695" b="-67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4DDC0C-9F10-4C05-8AE5-4BB54FEA8131}"/>
                  </a:ext>
                </a:extLst>
              </p:cNvPr>
              <p:cNvSpPr txBox="1"/>
              <p:nvPr/>
            </p:nvSpPr>
            <p:spPr>
              <a:xfrm>
                <a:off x="7954076" y="3879747"/>
                <a:ext cx="33797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Rearranged matrix avoids fill-ins during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r>
                  <a:rPr lang="en-CN" sz="1400" dirty="0"/>
                  <a:t> factorization, keeping the</a:t>
                </a:r>
                <a:r>
                  <a:rPr lang="en-US" sz="1400" dirty="0"/>
                  <a:t> following steps</a:t>
                </a:r>
                <a:r>
                  <a:rPr lang="en-CN" sz="1400" dirty="0"/>
                  <a:t> in sparse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4DDC0C-9F10-4C05-8AE5-4BB54FEA8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076" y="3879747"/>
                <a:ext cx="3379770" cy="738664"/>
              </a:xfrm>
              <a:prstGeom prst="rect">
                <a:avLst/>
              </a:prstGeom>
              <a:blipFill>
                <a:blip r:embed="rId10"/>
                <a:stretch>
                  <a:fillRect l="-375" t="-1695" r="-375" b="-67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03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FE85879-A3CC-B3C6-1E24-E13B2913F556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6C4D9-CDEC-4B0D-DC7A-CF3A0173ABF6}"/>
                  </a:ext>
                </a:extLst>
              </p:cNvPr>
              <p:cNvSpPr txBox="1"/>
              <p:nvPr/>
            </p:nvSpPr>
            <p:spPr>
              <a:xfrm>
                <a:off x="277798" y="826372"/>
                <a:ext cx="28680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noProof="0" dirty="0"/>
                  <a:t>Sparse </a:t>
                </a:r>
                <a14:m>
                  <m:oMath xmlns:m="http://schemas.openxmlformats.org/officeDocument/2006/math">
                    <m:r>
                      <a:rPr lang="en-US" sz="1600" b="1" i="0" noProof="0" smtClean="0">
                        <a:latin typeface="Cambria Math" panose="02040503050406030204" pitchFamily="18" charset="0"/>
                      </a:rPr>
                      <m:t>𝐋𝐃𝐔</m:t>
                    </m:r>
                  </m:oMath>
                </a14:m>
                <a:r>
                  <a:rPr lang="en-US" sz="1600" b="1" noProof="0" dirty="0"/>
                  <a:t> Decomposition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6C4D9-CDEC-4B0D-DC7A-CF3A0173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8" y="826372"/>
                <a:ext cx="2868093" cy="338554"/>
              </a:xfrm>
              <a:prstGeom prst="rect">
                <a:avLst/>
              </a:prstGeom>
              <a:blipFill>
                <a:blip r:embed="rId3"/>
                <a:stretch>
                  <a:fillRect l="-1327" t="-7407" r="-442" b="-259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12C7023-BF61-D6FA-C291-BDC6988C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71" y="1454382"/>
            <a:ext cx="4470400" cy="207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E75A46-25B4-2DED-8515-67D6B6313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30" y="1454382"/>
            <a:ext cx="4483100" cy="151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1AAAE3-5886-12E0-8302-B43AF02A8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730" y="3538772"/>
            <a:ext cx="4445000" cy="1892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DBA53-0E49-8CCA-7035-C4B5F47EB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171" y="3813938"/>
            <a:ext cx="4470400" cy="1899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5F25BE-8C48-4576-B9FE-3DD00D6A295C}"/>
              </a:ext>
            </a:extLst>
          </p:cNvPr>
          <p:cNvSpPr txBox="1"/>
          <p:nvPr/>
        </p:nvSpPr>
        <p:spPr>
          <a:xfrm>
            <a:off x="65989" y="1794516"/>
            <a:ext cx="1013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triple</a:t>
            </a:r>
            <a:r>
              <a:rPr lang="en-US" sz="800" noProof="0" dirty="0"/>
              <a:t> nested loop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68907-70C6-70C8-61C4-116A1F93A747}"/>
              </a:ext>
            </a:extLst>
          </p:cNvPr>
          <p:cNvSpPr txBox="1"/>
          <p:nvPr/>
        </p:nvSpPr>
        <p:spPr>
          <a:xfrm>
            <a:off x="9427" y="4209271"/>
            <a:ext cx="1087171" cy="21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double</a:t>
            </a:r>
            <a:r>
              <a:rPr lang="en-US" sz="800" noProof="0" dirty="0"/>
              <a:t> nested loop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3E50DF6-B00E-2984-67DF-680757F97E9F}"/>
              </a:ext>
            </a:extLst>
          </p:cNvPr>
          <p:cNvSpPr/>
          <p:nvPr/>
        </p:nvSpPr>
        <p:spPr>
          <a:xfrm>
            <a:off x="1041883" y="1729548"/>
            <a:ext cx="106181" cy="338554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  <a:highlight>
                <a:srgbClr val="FF0000"/>
              </a:highlight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ED0C38DC-C693-E0E0-A193-C2F82C2EE656}"/>
              </a:ext>
            </a:extLst>
          </p:cNvPr>
          <p:cNvSpPr/>
          <p:nvPr/>
        </p:nvSpPr>
        <p:spPr>
          <a:xfrm>
            <a:off x="1013234" y="4209271"/>
            <a:ext cx="121072" cy="215434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FD9975-AC41-C071-5DCA-472895D6FA8B}"/>
              </a:ext>
            </a:extLst>
          </p:cNvPr>
          <p:cNvCxnSpPr>
            <a:cxnSpLocks/>
          </p:cNvCxnSpPr>
          <p:nvPr/>
        </p:nvCxnSpPr>
        <p:spPr>
          <a:xfrm>
            <a:off x="6475436" y="1900518"/>
            <a:ext cx="32029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E7B902-4C06-00B7-E4F3-BE35D3EDA613}"/>
              </a:ext>
            </a:extLst>
          </p:cNvPr>
          <p:cNvSpPr txBox="1"/>
          <p:nvPr/>
        </p:nvSpPr>
        <p:spPr>
          <a:xfrm>
            <a:off x="5602859" y="1738740"/>
            <a:ext cx="101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constant number of neighbors</a:t>
            </a:r>
            <a:endParaRPr lang="en-US" sz="800" noProof="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702FB1-29C9-A916-1E78-CD63657AE1F5}"/>
              </a:ext>
            </a:extLst>
          </p:cNvPr>
          <p:cNvCxnSpPr>
            <a:cxnSpLocks/>
          </p:cNvCxnSpPr>
          <p:nvPr/>
        </p:nvCxnSpPr>
        <p:spPr>
          <a:xfrm>
            <a:off x="6437336" y="4102067"/>
            <a:ext cx="32029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B99DF6-D0A8-70D6-D2CF-38E3E0B53CD2}"/>
              </a:ext>
            </a:extLst>
          </p:cNvPr>
          <p:cNvSpPr txBox="1"/>
          <p:nvPr/>
        </p:nvSpPr>
        <p:spPr>
          <a:xfrm>
            <a:off x="5612374" y="3891775"/>
            <a:ext cx="101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constant number of neighbors</a:t>
            </a:r>
            <a:endParaRPr lang="en-US" sz="800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305346-B626-122F-8040-11DD27AC3078}"/>
              </a:ext>
            </a:extLst>
          </p:cNvPr>
          <p:cNvSpPr/>
          <p:nvPr/>
        </p:nvSpPr>
        <p:spPr>
          <a:xfrm>
            <a:off x="1013234" y="1454382"/>
            <a:ext cx="4544337" cy="425185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0A154F-B1F5-6931-1876-FDC20EAE3125}"/>
              </a:ext>
            </a:extLst>
          </p:cNvPr>
          <p:cNvSpPr/>
          <p:nvPr/>
        </p:nvSpPr>
        <p:spPr>
          <a:xfrm>
            <a:off x="6741280" y="1454382"/>
            <a:ext cx="4544337" cy="398366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445CD6-5A9F-06F2-9612-E8A7279DED71}"/>
                  </a:ext>
                </a:extLst>
              </p:cNvPr>
              <p:cNvSpPr txBox="1"/>
              <p:nvPr/>
            </p:nvSpPr>
            <p:spPr>
              <a:xfrm>
                <a:off x="2851769" y="1193492"/>
                <a:ext cx="86726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Dense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r>
                  <a:rPr lang="en-CN" sz="105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445CD6-5A9F-06F2-9612-E8A7279D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69" y="1193492"/>
                <a:ext cx="867266" cy="253916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C9F284-2D4D-CDF4-A59B-9F4334A60CC6}"/>
                  </a:ext>
                </a:extLst>
              </p:cNvPr>
              <p:cNvSpPr txBox="1"/>
              <p:nvPr/>
            </p:nvSpPr>
            <p:spPr>
              <a:xfrm>
                <a:off x="8523966" y="1193492"/>
                <a:ext cx="9789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Sparse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𝐿𝐷𝑈</m:t>
                    </m:r>
                  </m:oMath>
                </a14:m>
                <a:r>
                  <a:rPr lang="en-CN" sz="105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C9F284-2D4D-CDF4-A59B-9F4334A6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966" y="1193492"/>
                <a:ext cx="978964" cy="253916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22D4E43-29BD-BC43-8878-FA075B173390}"/>
              </a:ext>
            </a:extLst>
          </p:cNvPr>
          <p:cNvSpPr txBox="1"/>
          <p:nvPr/>
        </p:nvSpPr>
        <p:spPr>
          <a:xfrm>
            <a:off x="7333627" y="5664508"/>
            <a:ext cx="3371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Linear-Time Computational Complexity! 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07464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5F312-F225-4F5A-2A37-026B9340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9BB0-F728-9D21-3CC7-2057BF3FB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143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6629E29-2D23-E8C5-66B1-6FB33EF5EBE2}"/>
              </a:ext>
            </a:extLst>
          </p:cNvPr>
          <p:cNvSpPr txBox="1">
            <a:spLocks/>
          </p:cNvSpPr>
          <p:nvPr/>
        </p:nvSpPr>
        <p:spPr>
          <a:xfrm>
            <a:off x="354000" y="206071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E0423-EAEF-36B8-F4BB-12296D3F34E6}"/>
              </a:ext>
            </a:extLst>
          </p:cNvPr>
          <p:cNvSpPr txBox="1"/>
          <p:nvPr/>
        </p:nvSpPr>
        <p:spPr>
          <a:xfrm>
            <a:off x="277798" y="826372"/>
            <a:ext cx="2971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States and Newton’s Method</a:t>
            </a:r>
            <a:endParaRPr lang="en-US" sz="1600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91F17-E385-E00F-B6BF-3F8F1DB7D93E}"/>
                  </a:ext>
                </a:extLst>
              </p:cNvPr>
              <p:cNvSpPr txBox="1"/>
              <p:nvPr/>
            </p:nvSpPr>
            <p:spPr>
              <a:xfrm>
                <a:off x="1135390" y="2630840"/>
                <a:ext cx="4090880" cy="83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CN" sz="1400" dirty="0"/>
                  <a:t>Candidate midpoint states in each Newton interation: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CN" sz="1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B91F17-E385-E00F-B6BF-3F8F1DB7D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90" y="2630840"/>
                <a:ext cx="4090880" cy="834267"/>
              </a:xfrm>
              <a:prstGeom prst="rect">
                <a:avLst/>
              </a:prstGeom>
              <a:blipFill>
                <a:blip r:embed="rId3"/>
                <a:stretch>
                  <a:fillRect l="-310" t="-15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381C3-5366-0FF2-3443-82B147EC3340}"/>
                  </a:ext>
                </a:extLst>
              </p:cNvPr>
              <p:cNvSpPr txBox="1"/>
              <p:nvPr/>
            </p:nvSpPr>
            <p:spPr>
              <a:xfrm>
                <a:off x="1135390" y="2064592"/>
                <a:ext cx="30131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CN" sz="1400" dirty="0"/>
                  <a:t>Discrete knot-points states:</a:t>
                </a:r>
              </a:p>
              <a:p>
                <a:pPr algn="ctr"/>
                <a:r>
                  <a:rPr lang="en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381C3-5366-0FF2-3443-82B147EC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90" y="2064592"/>
                <a:ext cx="3013194" cy="523220"/>
              </a:xfrm>
              <a:prstGeom prst="rect">
                <a:avLst/>
              </a:prstGeom>
              <a:blipFill>
                <a:blip r:embed="rId4"/>
                <a:stretch>
                  <a:fillRect l="-420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469D45-7AE3-849E-63E2-541CE5A8F798}"/>
                  </a:ext>
                </a:extLst>
              </p:cNvPr>
              <p:cNvSpPr txBox="1"/>
              <p:nvPr/>
            </p:nvSpPr>
            <p:spPr>
              <a:xfrm>
                <a:off x="1135390" y="1239429"/>
                <a:ext cx="3986576" cy="61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CN" sz="1400" dirty="0"/>
                  <a:t>Converged midpoint states at last time step: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CN" sz="1400" dirty="0"/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CN" sz="1400" dirty="0"/>
                  <a:t>,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469D45-7AE3-849E-63E2-541CE5A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90" y="1239429"/>
                <a:ext cx="3986576" cy="618824"/>
              </a:xfrm>
              <a:prstGeom prst="rect">
                <a:avLst/>
              </a:prstGeom>
              <a:blipFill>
                <a:blip r:embed="rId5"/>
                <a:stretch>
                  <a:fillRect l="-317" t="-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B7C66AF-CADB-EB8C-5FFA-B65482F7B733}"/>
              </a:ext>
            </a:extLst>
          </p:cNvPr>
          <p:cNvSpPr/>
          <p:nvPr/>
        </p:nvSpPr>
        <p:spPr>
          <a:xfrm>
            <a:off x="1155996" y="1227100"/>
            <a:ext cx="3986576" cy="226499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82ABB7-7DEB-F243-19B9-2484CEF90BAA}"/>
                  </a:ext>
                </a:extLst>
              </p:cNvPr>
              <p:cNvSpPr txBox="1"/>
              <p:nvPr/>
            </p:nvSpPr>
            <p:spPr>
              <a:xfrm>
                <a:off x="6504886" y="1570291"/>
                <a:ext cx="5333114" cy="855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400" dirty="0"/>
                  <a:t>Use candidate midpoint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in last iteration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N" sz="1400" dirty="0"/>
                  <a:t> to calculate the residual of the </a:t>
                </a:r>
                <a:r>
                  <a:rPr lang="en-US" sz="1400" dirty="0"/>
                  <a:t>discretized equations of motion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𝛌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𝛌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 and Jacobian of them.</a:t>
                </a:r>
                <a:endParaRPr lang="en-CN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82ABB7-7DEB-F243-19B9-2484CEF90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86" y="1570291"/>
                <a:ext cx="5333114" cy="855555"/>
              </a:xfrm>
              <a:prstGeom prst="rect">
                <a:avLst/>
              </a:prstGeom>
              <a:blipFill>
                <a:blip r:embed="rId6"/>
                <a:stretch>
                  <a:fillRect l="-238" t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ECB0FB-500E-A35C-2045-F8EDA0228E74}"/>
                  </a:ext>
                </a:extLst>
              </p:cNvPr>
              <p:cNvSpPr txBox="1"/>
              <p:nvPr/>
            </p:nvSpPr>
            <p:spPr>
              <a:xfrm>
                <a:off x="6504883" y="2630840"/>
                <a:ext cx="5333114" cy="1049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Then,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US" sz="1400" dirty="0"/>
                  <a:t> to calculate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1400" dirty="0"/>
                  <a:t>discrete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CN" sz="1400" dirty="0"/>
                  <a:t> using the time integration and use them to calculate the residual of constraints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1400" dirty="0"/>
                  <a:t> and Jacobian of them.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ECB0FB-500E-A35C-2045-F8EDA0228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83" y="2630840"/>
                <a:ext cx="5333114" cy="1049711"/>
              </a:xfrm>
              <a:prstGeom prst="rect">
                <a:avLst/>
              </a:prstGeom>
              <a:blipFill>
                <a:blip r:embed="rId7"/>
                <a:stretch>
                  <a:fillRect l="-238" t="-1205" b="-4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6AD441-9C99-9871-2011-626243A14505}"/>
                  </a:ext>
                </a:extLst>
              </p:cNvPr>
              <p:cNvSpPr txBox="1"/>
              <p:nvPr/>
            </p:nvSpPr>
            <p:spPr>
              <a:xfrm>
                <a:off x="1703575" y="4140447"/>
                <a:ext cx="1646278" cy="328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6AD441-9C99-9871-2011-626243A14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75" y="4140447"/>
                <a:ext cx="1646278" cy="328808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894846-2539-FF51-BD65-1310D4F5C2E7}"/>
                  </a:ext>
                </a:extLst>
              </p:cNvPr>
              <p:cNvSpPr txBox="1"/>
              <p:nvPr/>
            </p:nvSpPr>
            <p:spPr>
              <a:xfrm>
                <a:off x="1703575" y="4605529"/>
                <a:ext cx="3053231" cy="940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</m:e>
                                </m:ra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1" i="1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894846-2539-FF51-BD65-1310D4F5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75" y="4605529"/>
                <a:ext cx="3053231" cy="940514"/>
              </a:xfrm>
              <a:prstGeom prst="rect">
                <a:avLst/>
              </a:prstGeom>
              <a:blipFill>
                <a:blip r:embed="rId9"/>
                <a:stretch>
                  <a:fillRect l="-826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7E462CE-D26B-23BD-4C86-22A4E198A712}"/>
              </a:ext>
            </a:extLst>
          </p:cNvPr>
          <p:cNvSpPr txBox="1"/>
          <p:nvPr/>
        </p:nvSpPr>
        <p:spPr>
          <a:xfrm>
            <a:off x="6504885" y="1239429"/>
            <a:ext cx="2441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each Newton Iteration:</a:t>
            </a:r>
            <a:endParaRPr lang="en-US" altLang="zh-CN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B06B2-4E94-0F7E-08FE-6DE46BDBEC0B}"/>
              </a:ext>
            </a:extLst>
          </p:cNvPr>
          <p:cNvSpPr txBox="1"/>
          <p:nvPr/>
        </p:nvSpPr>
        <p:spPr>
          <a:xfrm>
            <a:off x="1123077" y="3724496"/>
            <a:ext cx="1885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1400" dirty="0"/>
              <a:t>Time Integration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8F70B-3AA4-E712-53E0-D03243C4A029}"/>
                  </a:ext>
                </a:extLst>
              </p:cNvPr>
              <p:cNvSpPr txBox="1"/>
              <p:nvPr/>
            </p:nvSpPr>
            <p:spPr>
              <a:xfrm>
                <a:off x="6504884" y="3918769"/>
                <a:ext cx="533311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Assemble above residuals and Jacobians into system matrix, and solve it to get new candidate </a:t>
                </a:r>
                <a:r>
                  <a:rPr lang="en-US" altLang="zh-CN" sz="1400" dirty="0"/>
                  <a:t>midpoint</a:t>
                </a:r>
                <a:r>
                  <a:rPr lang="en-US" sz="1400" dirty="0"/>
                  <a:t>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E88F70B-3AA4-E712-53E0-D03243C4A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84" y="3918769"/>
                <a:ext cx="5333114" cy="738664"/>
              </a:xfrm>
              <a:prstGeom prst="rect">
                <a:avLst/>
              </a:prstGeom>
              <a:blipFill>
                <a:blip r:embed="rId10"/>
                <a:stretch>
                  <a:fillRect l="-238" t="-1695" b="-8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D22E34B-3609-6D7A-F4E7-EC649FE5CA18}"/>
              </a:ext>
            </a:extLst>
          </p:cNvPr>
          <p:cNvSpPr/>
          <p:nvPr/>
        </p:nvSpPr>
        <p:spPr>
          <a:xfrm>
            <a:off x="1155996" y="3698430"/>
            <a:ext cx="4018122" cy="201647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A8DDC5-DD84-D93D-BB13-7A45EF7ACD11}"/>
                  </a:ext>
                </a:extLst>
              </p:cNvPr>
              <p:cNvSpPr txBox="1"/>
              <p:nvPr/>
            </p:nvSpPr>
            <p:spPr>
              <a:xfrm>
                <a:off x="6504884" y="4979009"/>
                <a:ext cx="533311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If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meets the condition (the norm of residuals and update </a:t>
                </a:r>
                <a14:m>
                  <m:oMath xmlns:m="http://schemas.openxmlformats.org/officeDocument/2006/math">
                    <m:r>
                      <a:rPr lang="en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N" sz="1400" dirty="0"/>
                  <a:t>), save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N" sz="1400" dirty="0"/>
                  <a:t>. And update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N" sz="1400" dirty="0"/>
                  <a:t>. Stop Newton’s method.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A8DDC5-DD84-D93D-BB13-7A45EF7A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884" y="4979009"/>
                <a:ext cx="5333113" cy="738664"/>
              </a:xfrm>
              <a:prstGeom prst="rect">
                <a:avLst/>
              </a:prstGeom>
              <a:blipFill>
                <a:blip r:embed="rId11"/>
                <a:stretch>
                  <a:fillRect l="-238" t="-1695" b="-67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54FDAE-1DC5-28B9-D3CA-F13FE50CFAE9}"/>
              </a:ext>
            </a:extLst>
          </p:cNvPr>
          <p:cNvSpPr txBox="1"/>
          <p:nvPr/>
        </p:nvSpPr>
        <p:spPr>
          <a:xfrm>
            <a:off x="296663" y="1909694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My</a:t>
            </a:r>
            <a:r>
              <a:rPr lang="en-CN" sz="1400" dirty="0"/>
              <a:t> mid-point VI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0E2A8-7F58-DE6C-484E-2AEFEFA62B07}"/>
              </a:ext>
            </a:extLst>
          </p:cNvPr>
          <p:cNvSpPr txBox="1"/>
          <p:nvPr/>
        </p:nvSpPr>
        <p:spPr>
          <a:xfrm>
            <a:off x="2043659" y="126512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preservation</a:t>
            </a:r>
            <a:endParaRPr lang="en-C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531DE-AFC4-1098-91F8-B66C45E2D380}"/>
              </a:ext>
            </a:extLst>
          </p:cNvPr>
          <p:cNvSpPr txBox="1"/>
          <p:nvPr/>
        </p:nvSpPr>
        <p:spPr>
          <a:xfrm>
            <a:off x="2030762" y="1854287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Linear</a:t>
            </a:r>
            <a:r>
              <a:rPr lang="en-US" sz="1400" dirty="0"/>
              <a:t> time performance</a:t>
            </a:r>
            <a:endParaRPr lang="en-C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2C967-9008-2405-B622-F2FED8C1F52F}"/>
              </a:ext>
            </a:extLst>
          </p:cNvPr>
          <p:cNvSpPr txBox="1"/>
          <p:nvPr/>
        </p:nvSpPr>
        <p:spPr>
          <a:xfrm>
            <a:off x="2030762" y="2439494"/>
            <a:ext cx="1356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Differentiability</a:t>
            </a:r>
            <a:endParaRPr lang="en-CN" sz="140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B9AC8A7-D4FE-69EC-DE6F-F9BE60FFFB09}"/>
              </a:ext>
            </a:extLst>
          </p:cNvPr>
          <p:cNvSpPr/>
          <p:nvPr/>
        </p:nvSpPr>
        <p:spPr>
          <a:xfrm>
            <a:off x="1788653" y="1419008"/>
            <a:ext cx="241402" cy="122519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B8E8E-09C4-C154-2D04-16B4C7FB28B4}"/>
              </a:ext>
            </a:extLst>
          </p:cNvPr>
          <p:cNvSpPr txBox="1"/>
          <p:nvPr/>
        </p:nvSpPr>
        <p:spPr>
          <a:xfrm>
            <a:off x="824052" y="3810445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VIs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ED94F5-7D65-800F-94B9-2276A64F43E8}"/>
                  </a:ext>
                </a:extLst>
              </p:cNvPr>
              <p:cNvSpPr txBox="1"/>
              <p:nvPr/>
            </p:nvSpPr>
            <p:spPr>
              <a:xfrm>
                <a:off x="2075274" y="3556142"/>
                <a:ext cx="29588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Fixed bias, larger oscillations,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ED94F5-7D65-800F-94B9-2276A64F4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274" y="3556142"/>
                <a:ext cx="2958887" cy="307777"/>
              </a:xfrm>
              <a:prstGeom prst="rect">
                <a:avLst/>
              </a:prstGeom>
              <a:blipFill>
                <a:blip r:embed="rId3"/>
                <a:stretch>
                  <a:fillRect l="-855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6D71C27-8574-EFF2-26D1-078E7B9089DC}"/>
              </a:ext>
            </a:extLst>
          </p:cNvPr>
          <p:cNvSpPr txBox="1"/>
          <p:nvPr/>
        </p:nvSpPr>
        <p:spPr>
          <a:xfrm>
            <a:off x="5578202" y="3555555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Forward difference </a:t>
            </a:r>
            <a:r>
              <a:rPr lang="en-US" sz="1400" dirty="0"/>
              <a:t>to discretize the Lagrangian</a:t>
            </a:r>
            <a:endParaRPr lang="en-CN" sz="1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E7A362-434E-8CC6-D301-13461296BC8E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flipH="1">
            <a:off x="5034161" y="3709444"/>
            <a:ext cx="544041" cy="5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3">
            <a:extLst>
              <a:ext uri="{FF2B5EF4-FFF2-40B4-BE49-F238E27FC236}">
                <a16:creationId xmlns:a16="http://schemas.microsoft.com/office/drawing/2014/main" id="{EA4E7B0A-0217-0752-8765-4F801149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239920"/>
            <a:ext cx="11484000" cy="543600"/>
          </a:xfrm>
        </p:spPr>
        <p:txBody>
          <a:bodyPr/>
          <a:lstStyle/>
          <a:p>
            <a:r>
              <a:rPr lang="en-US" noProof="0" dirty="0"/>
              <a:t>Contributions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812AD-1139-D6D4-F50B-191011755455}"/>
              </a:ext>
            </a:extLst>
          </p:cNvPr>
          <p:cNvSpPr txBox="1"/>
          <p:nvPr/>
        </p:nvSpPr>
        <p:spPr>
          <a:xfrm>
            <a:off x="6582794" y="948935"/>
            <a:ext cx="4807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 discretize Lagrangian, then apply Hamilton’s principle</a:t>
            </a:r>
            <a:endParaRPr lang="en-CN" sz="1400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744E7CCE-39F4-703F-0B1D-34AF4FFCFF99}"/>
              </a:ext>
            </a:extLst>
          </p:cNvPr>
          <p:cNvSpPr/>
          <p:nvPr/>
        </p:nvSpPr>
        <p:spPr>
          <a:xfrm>
            <a:off x="1787945" y="3681169"/>
            <a:ext cx="242110" cy="45379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1EFD593-EBF7-B65B-AF65-0D9DE2266E9C}"/>
              </a:ext>
            </a:extLst>
          </p:cNvPr>
          <p:cNvSpPr/>
          <p:nvPr/>
        </p:nvSpPr>
        <p:spPr>
          <a:xfrm>
            <a:off x="3937142" y="1055593"/>
            <a:ext cx="242110" cy="56774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584A10-0CA3-E0FD-11F3-8D234B14F559}"/>
              </a:ext>
            </a:extLst>
          </p:cNvPr>
          <p:cNvSpPr txBox="1"/>
          <p:nvPr/>
        </p:nvSpPr>
        <p:spPr>
          <a:xfrm>
            <a:off x="8370826" y="1419636"/>
            <a:ext cx="3603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Mid point rule </a:t>
            </a:r>
            <a:r>
              <a:rPr lang="en-US" sz="1400" dirty="0"/>
              <a:t>to discretize the Lagrangian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4615A7-A2D7-D736-2601-6367D1E464B2}"/>
                  </a:ext>
                </a:extLst>
              </p:cNvPr>
              <p:cNvSpPr txBox="1"/>
              <p:nvPr/>
            </p:nvSpPr>
            <p:spPr>
              <a:xfrm>
                <a:off x="4175267" y="1408109"/>
                <a:ext cx="3787640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 bias, oscillations in narrower band,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/>
                  <a:t> </a:t>
                </a:r>
                <a:endParaRPr lang="en-CN" sz="14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4615A7-A2D7-D736-2601-6367D1E4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67" y="1408109"/>
                <a:ext cx="3787640" cy="312586"/>
              </a:xfrm>
              <a:prstGeom prst="rect">
                <a:avLst/>
              </a:prstGeom>
              <a:blipFill>
                <a:blip r:embed="rId4"/>
                <a:stretch>
                  <a:fillRect l="-334" t="-3846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180B82-DD05-C9EC-5110-4E9BEE65F497}"/>
              </a:ext>
            </a:extLst>
          </p:cNvPr>
          <p:cNvCxnSpPr/>
          <p:nvPr/>
        </p:nvCxnSpPr>
        <p:spPr>
          <a:xfrm flipH="1">
            <a:off x="7862429" y="1573524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A7F67C-1DE7-AB94-F40B-D0311BF0D0B9}"/>
              </a:ext>
            </a:extLst>
          </p:cNvPr>
          <p:cNvSpPr txBox="1"/>
          <p:nvPr/>
        </p:nvSpPr>
        <p:spPr>
          <a:xfrm>
            <a:off x="4193534" y="948935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Symplectic</a:t>
            </a:r>
            <a:r>
              <a:rPr lang="en-US" sz="1400" dirty="0"/>
              <a:t> structure</a:t>
            </a:r>
            <a:endParaRPr lang="en-CN" sz="1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02FDD9-2156-1A36-D0DA-6BF3E9F90158}"/>
              </a:ext>
            </a:extLst>
          </p:cNvPr>
          <p:cNvCxnSpPr/>
          <p:nvPr/>
        </p:nvCxnSpPr>
        <p:spPr>
          <a:xfrm flipH="1">
            <a:off x="5993685" y="1102823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1BEA1B-78F0-AD64-4DDC-F94B93858C1C}"/>
              </a:ext>
            </a:extLst>
          </p:cNvPr>
          <p:cNvSpPr txBox="1"/>
          <p:nvPr/>
        </p:nvSpPr>
        <p:spPr>
          <a:xfrm>
            <a:off x="4721936" y="1859023"/>
            <a:ext cx="6994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 </a:t>
            </a:r>
            <a:r>
              <a:rPr lang="en-US" sz="1400" b="1" dirty="0"/>
              <a:t>graph</a:t>
            </a:r>
            <a:r>
              <a:rPr lang="en-US" sz="1400" dirty="0"/>
              <a:t> representation and </a:t>
            </a:r>
            <a:r>
              <a:rPr lang="en-US" sz="1400" b="1" dirty="0"/>
              <a:t>DFS</a:t>
            </a:r>
            <a:r>
              <a:rPr lang="en-US" sz="1400" dirty="0"/>
              <a:t> to generate elimination ordering from </a:t>
            </a:r>
            <a:r>
              <a:rPr lang="en-US" sz="1400" b="1" dirty="0"/>
              <a:t>leaf to root </a:t>
            </a:r>
            <a:endParaRPr lang="en-CN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D5410C-D8C8-096C-B4A9-4D84F248F31A}"/>
              </a:ext>
            </a:extLst>
          </p:cNvPr>
          <p:cNvCxnSpPr/>
          <p:nvPr/>
        </p:nvCxnSpPr>
        <p:spPr>
          <a:xfrm flipH="1">
            <a:off x="4175267" y="2016484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EEECD5EF-860E-5D30-09CA-651AA4D619CE}"/>
              </a:ext>
            </a:extLst>
          </p:cNvPr>
          <p:cNvSpPr/>
          <p:nvPr/>
        </p:nvSpPr>
        <p:spPr>
          <a:xfrm>
            <a:off x="3378380" y="2318501"/>
            <a:ext cx="242110" cy="56774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58D417-5374-8A90-B62E-07EAA2B0A116}"/>
              </a:ext>
            </a:extLst>
          </p:cNvPr>
          <p:cNvSpPr txBox="1"/>
          <p:nvPr/>
        </p:nvSpPr>
        <p:spPr>
          <a:xfrm>
            <a:off x="5383613" y="2258968"/>
            <a:ext cx="3600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 and Constraints equations are smooth</a:t>
            </a:r>
            <a:endParaRPr lang="en-CN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0202C4-9DB3-B364-04D9-F49F5EDFC080}"/>
              </a:ext>
            </a:extLst>
          </p:cNvPr>
          <p:cNvSpPr txBox="1"/>
          <p:nvPr/>
        </p:nvSpPr>
        <p:spPr>
          <a:xfrm>
            <a:off x="3620490" y="2249967"/>
            <a:ext cx="1236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Differentiable</a:t>
            </a:r>
            <a:endParaRPr lang="en-CN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F0BDF3-B627-7697-A658-DCBA477F5EBA}"/>
              </a:ext>
            </a:extLst>
          </p:cNvPr>
          <p:cNvCxnSpPr/>
          <p:nvPr/>
        </p:nvCxnSpPr>
        <p:spPr>
          <a:xfrm flipH="1">
            <a:off x="4836866" y="2415744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6C958D-23E2-BFA7-8B02-1CAA4CC774B1}"/>
                  </a:ext>
                </a:extLst>
              </p:cNvPr>
              <p:cNvSpPr txBox="1"/>
              <p:nvPr/>
            </p:nvSpPr>
            <p:spPr>
              <a:xfrm>
                <a:off x="3632111" y="2739829"/>
                <a:ext cx="9476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 dirty="0"/>
                  <a:t>cost</a:t>
                </a:r>
                <a:endParaRPr lang="en-CN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6C958D-23E2-BFA7-8B02-1CAA4CC77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11" y="2739829"/>
                <a:ext cx="947695" cy="307777"/>
              </a:xfrm>
              <a:prstGeom prst="rect">
                <a:avLst/>
              </a:prstGeom>
              <a:blipFill>
                <a:blip r:embed="rId5"/>
                <a:stretch>
                  <a:fillRect r="-1333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074DF3-7B48-94DE-FDFF-297D49E40B73}"/>
              </a:ext>
            </a:extLst>
          </p:cNvPr>
          <p:cNvCxnSpPr/>
          <p:nvPr/>
        </p:nvCxnSpPr>
        <p:spPr>
          <a:xfrm flipH="1">
            <a:off x="4689160" y="2908629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7A282FC-2E18-4781-2FB5-6134AA1CE2EF}"/>
              </a:ext>
            </a:extLst>
          </p:cNvPr>
          <p:cNvSpPr txBox="1"/>
          <p:nvPr/>
        </p:nvSpPr>
        <p:spPr>
          <a:xfrm>
            <a:off x="8361459" y="2733982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Newton solver provides Jacobian factorization</a:t>
            </a:r>
            <a:endParaRPr lang="en-C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CA7D5-2623-CDD7-709F-A72189B6131C}"/>
              </a:ext>
            </a:extLst>
          </p:cNvPr>
          <p:cNvSpPr txBox="1"/>
          <p:nvPr/>
        </p:nvSpPr>
        <p:spPr>
          <a:xfrm>
            <a:off x="0" y="511030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Classical integrators</a:t>
            </a:r>
            <a:endParaRPr lang="en-CN" sz="1400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8810334-933D-7B42-69D9-75B1F2D00E6F}"/>
              </a:ext>
            </a:extLst>
          </p:cNvPr>
          <p:cNvSpPr/>
          <p:nvPr/>
        </p:nvSpPr>
        <p:spPr>
          <a:xfrm>
            <a:off x="1794351" y="4996975"/>
            <a:ext cx="209898" cy="54487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40F3E0-A026-B0FC-3D53-B1CD9B8E61B8}"/>
              </a:ext>
            </a:extLst>
          </p:cNvPr>
          <p:cNvSpPr txBox="1"/>
          <p:nvPr/>
        </p:nvSpPr>
        <p:spPr>
          <a:xfrm>
            <a:off x="2075274" y="4904150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 drift, or even instability</a:t>
            </a:r>
            <a:endParaRPr lang="en-CN" sz="1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02A8F-9BA1-53E0-EF71-DEFCAE7EEB69}"/>
              </a:ext>
            </a:extLst>
          </p:cNvPr>
          <p:cNvCxnSpPr/>
          <p:nvPr/>
        </p:nvCxnSpPr>
        <p:spPr>
          <a:xfrm flipH="1">
            <a:off x="4658032" y="5065232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9A2B91-6A0D-A284-B66E-05D127B00B4E}"/>
              </a:ext>
            </a:extLst>
          </p:cNvPr>
          <p:cNvSpPr txBox="1"/>
          <p:nvPr/>
        </p:nvSpPr>
        <p:spPr>
          <a:xfrm>
            <a:off x="7743015" y="4881789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First write equation of motion, then discretize</a:t>
            </a:r>
            <a:endParaRPr lang="en-CN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434EA9-F488-7A2B-DCFC-7DB9D5E70FA3}"/>
              </a:ext>
            </a:extLst>
          </p:cNvPr>
          <p:cNvSpPr txBox="1"/>
          <p:nvPr/>
        </p:nvSpPr>
        <p:spPr>
          <a:xfrm>
            <a:off x="5120818" y="49041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 symplectic </a:t>
            </a:r>
            <a:r>
              <a:rPr lang="en-US" sz="1400" dirty="0"/>
              <a:t>structure</a:t>
            </a:r>
            <a:endParaRPr lang="en-CN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D00057-56B1-C180-1067-C0BAF71ABA40}"/>
              </a:ext>
            </a:extLst>
          </p:cNvPr>
          <p:cNvCxnSpPr/>
          <p:nvPr/>
        </p:nvCxnSpPr>
        <p:spPr>
          <a:xfrm flipH="1">
            <a:off x="7227038" y="5065797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7CDDE3-16F8-B162-33E5-2B4A627D49A5}"/>
                  </a:ext>
                </a:extLst>
              </p:cNvPr>
              <p:cNvSpPr txBox="1"/>
              <p:nvPr/>
            </p:nvSpPr>
            <p:spPr>
              <a:xfrm>
                <a:off x="3896859" y="5369998"/>
                <a:ext cx="125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dirty="0" err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400" b="1" i="1" dirty="0" err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 dirty="0"/>
                  <a:t>cost</a:t>
                </a:r>
                <a:endParaRPr lang="en-CN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7CDDE3-16F8-B162-33E5-2B4A627D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859" y="5369998"/>
                <a:ext cx="1255087" cy="307777"/>
              </a:xfrm>
              <a:prstGeom prst="rect">
                <a:avLst/>
              </a:prstGeom>
              <a:blipFill>
                <a:blip r:embed="rId6"/>
                <a:stretch>
                  <a:fillRect t="-4000" r="-1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05C3E3-2F13-C89F-3578-90BC843A890E}"/>
              </a:ext>
            </a:extLst>
          </p:cNvPr>
          <p:cNvCxnSpPr/>
          <p:nvPr/>
        </p:nvCxnSpPr>
        <p:spPr>
          <a:xfrm flipH="1">
            <a:off x="7853062" y="2908629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B5EDD5C-6BBB-8F9C-A2B9-5979BA4FCE7D}"/>
              </a:ext>
            </a:extLst>
          </p:cNvPr>
          <p:cNvSpPr txBox="1"/>
          <p:nvPr/>
        </p:nvSpPr>
        <p:spPr>
          <a:xfrm>
            <a:off x="5232100" y="2733982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</a:t>
            </a:r>
            <a:r>
              <a:rPr lang="en-US" sz="1400" b="1" dirty="0"/>
              <a:t>one back-substitution</a:t>
            </a:r>
            <a:endParaRPr lang="en-CN" sz="1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67BE31-CD86-307A-81DC-E8896E28E1D5}"/>
              </a:ext>
            </a:extLst>
          </p:cNvPr>
          <p:cNvSpPr txBox="1"/>
          <p:nvPr/>
        </p:nvSpPr>
        <p:spPr>
          <a:xfrm>
            <a:off x="2064265" y="5383347"/>
            <a:ext cx="1356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Differentiability</a:t>
            </a:r>
            <a:endParaRPr lang="en-CN" sz="14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02A6E6-21CF-2FCB-3DD9-E70B31408600}"/>
              </a:ext>
            </a:extLst>
          </p:cNvPr>
          <p:cNvCxnSpPr/>
          <p:nvPr/>
        </p:nvCxnSpPr>
        <p:spPr>
          <a:xfrm flipH="1">
            <a:off x="3434073" y="5529108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2B3445-178E-9103-9378-F5718365A676}"/>
                  </a:ext>
                </a:extLst>
              </p:cNvPr>
              <p:cNvSpPr txBox="1"/>
              <p:nvPr/>
            </p:nvSpPr>
            <p:spPr>
              <a:xfrm>
                <a:off x="5687491" y="5375218"/>
                <a:ext cx="49231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Reverse-mode differentiation through every time step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2B3445-178E-9103-9378-F5718365A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491" y="5375218"/>
                <a:ext cx="4923143" cy="307777"/>
              </a:xfrm>
              <a:prstGeom prst="rect">
                <a:avLst/>
              </a:prstGeom>
              <a:blipFill>
                <a:blip r:embed="rId7"/>
                <a:stretch>
                  <a:fillRect l="-257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C6FDC0-E715-4FEF-5A2B-FF077607EA5C}"/>
              </a:ext>
            </a:extLst>
          </p:cNvPr>
          <p:cNvCxnSpPr/>
          <p:nvPr/>
        </p:nvCxnSpPr>
        <p:spPr>
          <a:xfrm flipH="1">
            <a:off x="5122692" y="5537235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9501D3E-3BB8-CD81-4CEC-76182A79A462}"/>
                  </a:ext>
                </a:extLst>
              </p:cNvPr>
              <p:cNvSpPr txBox="1"/>
              <p:nvPr/>
            </p:nvSpPr>
            <p:spPr>
              <a:xfrm>
                <a:off x="2057515" y="3893116"/>
                <a:ext cx="2119939" cy="33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time performance</a:t>
                </a:r>
                <a:endParaRPr lang="en-CN" sz="1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9501D3E-3BB8-CD81-4CEC-76182A79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15" y="3893116"/>
                <a:ext cx="2119939" cy="335476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798E24-17BA-E9FE-706F-D50C833FCFD5}"/>
              </a:ext>
            </a:extLst>
          </p:cNvPr>
          <p:cNvCxnSpPr/>
          <p:nvPr/>
        </p:nvCxnSpPr>
        <p:spPr>
          <a:xfrm flipH="1">
            <a:off x="4179252" y="4077825"/>
            <a:ext cx="4627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EA3F6F9-82BC-C696-0000-8D1EF20F84D1}"/>
              </a:ext>
            </a:extLst>
          </p:cNvPr>
          <p:cNvSpPr txBox="1"/>
          <p:nvPr/>
        </p:nvSpPr>
        <p:spPr>
          <a:xfrm>
            <a:off x="4734833" y="3911459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Dense LDU factorization</a:t>
            </a:r>
            <a:endParaRPr lang="en-CN" sz="1400" b="1" dirty="0"/>
          </a:p>
        </p:txBody>
      </p:sp>
    </p:spTree>
    <p:extLst>
      <p:ext uri="{BB962C8B-B14F-4D97-AF65-F5344CB8AC3E}">
        <p14:creationId xmlns:p14="http://schemas.microsoft.com/office/powerpoint/2010/main" val="343707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2444BF9-8F7E-C457-EFEE-30BAFE2EFD2C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20BE1-76EC-C4E2-3649-CEE038C139BB}"/>
              </a:ext>
            </a:extLst>
          </p:cNvPr>
          <p:cNvSpPr txBox="1"/>
          <p:nvPr/>
        </p:nvSpPr>
        <p:spPr>
          <a:xfrm>
            <a:off x="277798" y="826372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Position-constraints in </a:t>
            </a:r>
            <a:r>
              <a:rPr lang="en-US" sz="1600" b="1" noProof="0" dirty="0"/>
              <a:t>VI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46D5F3-49A8-0F9A-4A37-F33231C01D27}"/>
                  </a:ext>
                </a:extLst>
              </p:cNvPr>
              <p:cNvSpPr txBox="1"/>
              <p:nvPr/>
            </p:nvSpPr>
            <p:spPr>
              <a:xfrm>
                <a:off x="9731654" y="1155520"/>
                <a:ext cx="2106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Revolute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Joint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3+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46D5F3-49A8-0F9A-4A37-F33231C01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654" y="1155520"/>
                <a:ext cx="2106346" cy="215444"/>
              </a:xfrm>
              <a:prstGeom prst="rect">
                <a:avLst/>
              </a:prstGeom>
              <a:blipFill>
                <a:blip r:embed="rId3"/>
                <a:stretch>
                  <a:fillRect l="-3593" t="-5556" b="-3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F79D1-311A-850D-D0FE-B514B91E5DED}"/>
                  </a:ext>
                </a:extLst>
              </p:cNvPr>
              <p:cNvSpPr txBox="1"/>
              <p:nvPr/>
            </p:nvSpPr>
            <p:spPr>
              <a:xfrm>
                <a:off x="354000" y="1155520"/>
                <a:ext cx="71768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de-DE"/>
                </a:defPPr>
                <a:lvl1pPr>
                  <a:defRPr sz="140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smtClean="0"/>
                        <m:t>Equality</m:t>
                      </m:r>
                      <m:r>
                        <m:rPr>
                          <m:nor/>
                        </m:rPr>
                        <a:rPr lang="en-US" sz="1600" smtClean="0"/>
                        <m:t> </m:t>
                      </m:r>
                      <m:r>
                        <m:rPr>
                          <m:nor/>
                        </m:rPr>
                        <a:rPr lang="en-US" sz="1600" smtClean="0"/>
                        <m:t>Constraint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smtClean="0"/>
                        <m:t>TranslationalConstraint</m:t>
                      </m:r>
                      <m:r>
                        <m:rPr>
                          <m:nor/>
                        </m:rPr>
                        <a:rPr lang="en-CN" sz="1600" dirty="0"/>
                        <m:t> (0−3) +</m:t>
                      </m:r>
                      <m:r>
                        <m:rPr>
                          <m:nor/>
                        </m:rPr>
                        <a:rPr lang="en-US" sz="1600" dirty="0" smtClean="0"/>
                        <m:t> </m:t>
                      </m:r>
                      <m:r>
                        <m:rPr>
                          <m:nor/>
                        </m:rPr>
                        <a:rPr lang="en-US" sz="1600" smtClean="0"/>
                        <m:t>RotationalConstraint</m:t>
                      </m:r>
                      <m:r>
                        <m:rPr>
                          <m:nor/>
                        </m:rPr>
                        <a:rPr lang="en-CN" sz="1600" dirty="0"/>
                        <m:t> (0−3)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F79D1-311A-850D-D0FE-B514B91E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" y="1155520"/>
                <a:ext cx="7176836" cy="246221"/>
              </a:xfrm>
              <a:prstGeom prst="rect">
                <a:avLst/>
              </a:prstGeom>
              <a:blipFill>
                <a:blip r:embed="rId4"/>
                <a:stretch>
                  <a:fillRect l="-1237" t="-10000" r="-2120" b="-3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F62A9-66A1-45B0-BFBB-35A228EDC20E}"/>
                  </a:ext>
                </a:extLst>
              </p:cNvPr>
              <p:cNvSpPr txBox="1"/>
              <p:nvPr/>
            </p:nvSpPr>
            <p:spPr>
              <a:xfrm>
                <a:off x="9722837" y="1458815"/>
                <a:ext cx="2123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rismatic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Joint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6F62A9-66A1-45B0-BFBB-35A228EDC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837" y="1458815"/>
                <a:ext cx="2123979" cy="215444"/>
              </a:xfrm>
              <a:prstGeom prst="rect">
                <a:avLst/>
              </a:prstGeom>
              <a:blipFill>
                <a:blip r:embed="rId5"/>
                <a:stretch>
                  <a:fillRect l="-2976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F15206-CF30-8EC6-0E36-45F4BD513BD0}"/>
                  </a:ext>
                </a:extLst>
              </p:cNvPr>
              <p:cNvSpPr txBox="1"/>
              <p:nvPr/>
            </p:nvSpPr>
            <p:spPr>
              <a:xfrm>
                <a:off x="9722837" y="1787148"/>
                <a:ext cx="16879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Ball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Joint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F15206-CF30-8EC6-0E36-45F4BD513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837" y="1787148"/>
                <a:ext cx="1687963" cy="215444"/>
              </a:xfrm>
              <a:prstGeom prst="rect">
                <a:avLst/>
              </a:prstGeom>
              <a:blipFill>
                <a:blip r:embed="rId6"/>
                <a:stretch>
                  <a:fillRect l="-3731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C9292-624A-7D71-FF03-F8AD3A887A3E}"/>
                  </a:ext>
                </a:extLst>
              </p:cNvPr>
              <p:cNvSpPr txBox="1"/>
              <p:nvPr/>
            </p:nvSpPr>
            <p:spPr>
              <a:xfrm>
                <a:off x="9722837" y="2132238"/>
                <a:ext cx="17937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Rigid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Joint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3+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BC9292-624A-7D71-FF03-F8AD3A887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837" y="2132238"/>
                <a:ext cx="1793761" cy="215444"/>
              </a:xfrm>
              <a:prstGeom prst="rect">
                <a:avLst/>
              </a:prstGeom>
              <a:blipFill>
                <a:blip r:embed="rId7"/>
                <a:stretch>
                  <a:fillRect l="-4930" t="-5882" b="-470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1C00348-2CD0-F697-6D58-C5A22660C278}"/>
              </a:ext>
            </a:extLst>
          </p:cNvPr>
          <p:cNvSpPr/>
          <p:nvPr/>
        </p:nvSpPr>
        <p:spPr>
          <a:xfrm>
            <a:off x="9614949" y="1114916"/>
            <a:ext cx="2231867" cy="131234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3FA07B-81F5-ECBF-A32C-5F7811670B6B}"/>
                  </a:ext>
                </a:extLst>
              </p:cNvPr>
              <p:cNvSpPr txBox="1"/>
              <p:nvPr/>
            </p:nvSpPr>
            <p:spPr>
              <a:xfrm>
                <a:off x="1663650" y="3636042"/>
                <a:ext cx="15510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Revolute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Joint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3FA07B-81F5-ECBF-A32C-5F7811670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650" y="3636042"/>
                <a:ext cx="1551066" cy="215444"/>
              </a:xfrm>
              <a:prstGeom prst="rect">
                <a:avLst/>
              </a:prstGeom>
              <a:blipFill>
                <a:blip r:embed="rId8"/>
                <a:stretch>
                  <a:fillRect l="-7377" t="-16667" r="-3279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EA8D84AC-666D-0BEC-96A1-0F49486AB62A}"/>
              </a:ext>
            </a:extLst>
          </p:cNvPr>
          <p:cNvSpPr/>
          <p:nvPr/>
        </p:nvSpPr>
        <p:spPr>
          <a:xfrm>
            <a:off x="3331181" y="3253068"/>
            <a:ext cx="346739" cy="10374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D1BEE8-8C07-4126-625A-7651DAE59CDD}"/>
                  </a:ext>
                </a:extLst>
              </p:cNvPr>
              <p:cNvSpPr txBox="1"/>
              <p:nvPr/>
            </p:nvSpPr>
            <p:spPr>
              <a:xfrm>
                <a:off x="6888402" y="4990892"/>
                <a:ext cx="4436096" cy="32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CN" sz="1400" dirty="0"/>
                  <a:t>: Joint’s anchor expressed in Body A/B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D1BEE8-8C07-4126-625A-7651DAE5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2" y="4990892"/>
                <a:ext cx="4436096" cy="327077"/>
              </a:xfrm>
              <a:prstGeom prst="rect">
                <a:avLst/>
              </a:prstGeom>
              <a:blipFill>
                <a:blip r:embed="rId9"/>
                <a:stretch>
                  <a:fillRect l="-286" t="-7692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F84A5D3-A3E3-BEC2-5891-D2C51875CE17}"/>
                  </a:ext>
                </a:extLst>
              </p:cNvPr>
              <p:cNvSpPr txBox="1"/>
              <p:nvPr/>
            </p:nvSpPr>
            <p:spPr>
              <a:xfrm>
                <a:off x="6888402" y="5317969"/>
                <a:ext cx="5413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offset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/>
                  <a:t> The fixed reference orientation between Body A and B</a:t>
                </a:r>
                <a:endParaRPr lang="en-CN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F84A5D3-A3E3-BEC2-5891-D2C51875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2" y="5317969"/>
                <a:ext cx="5413996" cy="307777"/>
              </a:xfrm>
              <a:prstGeom prst="rect">
                <a:avLst/>
              </a:prstGeom>
              <a:blipFill>
                <a:blip r:embed="rId10"/>
                <a:stretch>
                  <a:fillRect l="-234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A5A2C1-7A49-996A-A9B8-69148C845CF5}"/>
                  </a:ext>
                </a:extLst>
              </p:cNvPr>
              <p:cNvSpPr txBox="1"/>
              <p:nvPr/>
            </p:nvSpPr>
            <p:spPr>
              <a:xfrm>
                <a:off x="3734783" y="3548017"/>
                <a:ext cx="4463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/>
                  <a:t> </a:t>
                </a:r>
                <a:endParaRPr lang="en-CN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A5A2C1-7A49-996A-A9B8-69148C84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783" y="3548017"/>
                <a:ext cx="44631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4940B5-D89E-120B-8533-CA18E386F51F}"/>
                  </a:ext>
                </a:extLst>
              </p:cNvPr>
              <p:cNvSpPr txBox="1"/>
              <p:nvPr/>
            </p:nvSpPr>
            <p:spPr>
              <a:xfrm>
                <a:off x="4181098" y="3548017"/>
                <a:ext cx="14080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dirty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4940B5-D89E-120B-8533-CA18E386F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98" y="3548017"/>
                <a:ext cx="1408040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DE035B-4F98-5B69-F2D6-531DEEFEF6B3}"/>
                  </a:ext>
                </a:extLst>
              </p:cNvPr>
              <p:cNvSpPr txBox="1"/>
              <p:nvPr/>
            </p:nvSpPr>
            <p:spPr>
              <a:xfrm>
                <a:off x="6888401" y="5671886"/>
                <a:ext cx="25765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400" dirty="0"/>
                  <a:t> Projection matrix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4DE035B-4F98-5B69-F2D6-531DEEFE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1" y="5671886"/>
                <a:ext cx="2576533" cy="307777"/>
              </a:xfrm>
              <a:prstGeom prst="rect">
                <a:avLst/>
              </a:prstGeom>
              <a:blipFill>
                <a:blip r:embed="rId13"/>
                <a:stretch>
                  <a:fillRect l="-490"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7561A2-E0A0-547D-D08D-79402B91ACD9}"/>
                  </a:ext>
                </a:extLst>
              </p:cNvPr>
              <p:cNvSpPr txBox="1"/>
              <p:nvPr/>
            </p:nvSpPr>
            <p:spPr>
              <a:xfrm>
                <a:off x="3734783" y="3979094"/>
                <a:ext cx="1701765" cy="453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7561A2-E0A0-547D-D08D-79402B91A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783" y="3979094"/>
                <a:ext cx="1701765" cy="453586"/>
              </a:xfrm>
              <a:prstGeom prst="rect">
                <a:avLst/>
              </a:prstGeom>
              <a:blipFill>
                <a:blip r:embed="rId1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1453FE-0050-BFE8-ED41-11A2606A5111}"/>
                  </a:ext>
                </a:extLst>
              </p:cNvPr>
              <p:cNvSpPr txBox="1"/>
              <p:nvPr/>
            </p:nvSpPr>
            <p:spPr>
              <a:xfrm>
                <a:off x="5558318" y="3496270"/>
                <a:ext cx="4228019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revolute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axis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along</m:t>
                    </m:r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1400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E1453FE-0050-BFE8-ED41-11A2606A5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8" y="3496270"/>
                <a:ext cx="4228019" cy="451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D97DB-47D7-93AA-DAE3-8DF905BB94D4}"/>
                  </a:ext>
                </a:extLst>
              </p:cNvPr>
              <p:cNvSpPr txBox="1"/>
              <p:nvPr/>
            </p:nvSpPr>
            <p:spPr>
              <a:xfrm>
                <a:off x="6888402" y="4214930"/>
                <a:ext cx="4628196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Note,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CN" sz="14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</m:sSub>
                  </m:oMath>
                </a14:m>
                <a:r>
                  <a:rPr lang="en-CN" sz="1400" dirty="0"/>
                  <a:t> at current Newton iteration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D97DB-47D7-93AA-DAE3-8DF905BB9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2" y="4214930"/>
                <a:ext cx="4628196" cy="403380"/>
              </a:xfrm>
              <a:prstGeom prst="rect">
                <a:avLst/>
              </a:prstGeom>
              <a:blipFill>
                <a:blip r:embed="rId16"/>
                <a:stretch>
                  <a:fillRect l="-274" t="-6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9CC94E-54AE-35DA-59E9-AB2CAFE0FCB3}"/>
                  </a:ext>
                </a:extLst>
              </p:cNvPr>
              <p:cNvSpPr txBox="1"/>
              <p:nvPr/>
            </p:nvSpPr>
            <p:spPr>
              <a:xfrm>
                <a:off x="6888402" y="4545590"/>
                <a:ext cx="44360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400" dirty="0"/>
                  <a:t> </a:t>
                </a:r>
                <a:r>
                  <a:rPr lang="en-US" sz="1400" dirty="0"/>
                  <a:t>Left quaternion multiplication matrix that applies the rotation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to another quaternion.</a:t>
                </a:r>
                <a:endParaRPr lang="en-CN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9CC94E-54AE-35DA-59E9-AB2CAFE0F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2" y="4545590"/>
                <a:ext cx="4436096" cy="523220"/>
              </a:xfrm>
              <a:prstGeom prst="rect">
                <a:avLst/>
              </a:prstGeom>
              <a:blipFill>
                <a:blip r:embed="rId17"/>
                <a:stretch>
                  <a:fillRect l="-286" t="-2439" b="-121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96645B-709F-EA09-5813-A9DCABCEBF70}"/>
                  </a:ext>
                </a:extLst>
              </p:cNvPr>
              <p:cNvSpPr txBox="1"/>
              <p:nvPr/>
            </p:nvSpPr>
            <p:spPr>
              <a:xfrm>
                <a:off x="1663650" y="2127980"/>
                <a:ext cx="127855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Rigid</m:t>
                    </m:r>
                    <m:r>
                      <a:rPr lang="en-US" sz="1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Joint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96645B-709F-EA09-5813-A9DCABC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650" y="2127980"/>
                <a:ext cx="1278555" cy="215444"/>
              </a:xfrm>
              <a:prstGeom prst="rect">
                <a:avLst/>
              </a:prstGeom>
              <a:blipFill>
                <a:blip r:embed="rId18"/>
                <a:stretch>
                  <a:fillRect l="-8911" t="-16667" r="-3960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F513C9F-4CE2-1129-9421-BA1AE6EAFA94}"/>
              </a:ext>
            </a:extLst>
          </p:cNvPr>
          <p:cNvSpPr/>
          <p:nvPr/>
        </p:nvSpPr>
        <p:spPr>
          <a:xfrm>
            <a:off x="3125669" y="1751788"/>
            <a:ext cx="358217" cy="10374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C4682-EC93-C7D8-8FD6-FA6C5349B6B1}"/>
                  </a:ext>
                </a:extLst>
              </p:cNvPr>
              <p:cNvSpPr txBox="1"/>
              <p:nvPr/>
            </p:nvSpPr>
            <p:spPr>
              <a:xfrm>
                <a:off x="3581722" y="1679770"/>
                <a:ext cx="4463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/>
                  <a:t> </a:t>
                </a:r>
                <a:endParaRPr lang="en-CN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AC4682-EC93-C7D8-8FD6-FA6C5349B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22" y="1679770"/>
                <a:ext cx="446314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8A19B5-EB35-481C-D4E4-29F06C5787EF}"/>
                  </a:ext>
                </a:extLst>
              </p:cNvPr>
              <p:cNvSpPr txBox="1"/>
              <p:nvPr/>
            </p:nvSpPr>
            <p:spPr>
              <a:xfrm>
                <a:off x="4028035" y="1637060"/>
                <a:ext cx="5013086" cy="356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3×1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8A19B5-EB35-481C-D4E4-29F06C5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035" y="1637060"/>
                <a:ext cx="5013086" cy="356188"/>
              </a:xfrm>
              <a:prstGeom prst="rect">
                <a:avLst/>
              </a:prstGeom>
              <a:blipFill>
                <a:blip r:embed="rId2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70F6-AA8C-D708-14F4-EF3A9FC2897C}"/>
                  </a:ext>
                </a:extLst>
              </p:cNvPr>
              <p:cNvSpPr txBox="1"/>
              <p:nvPr/>
            </p:nvSpPr>
            <p:spPr>
              <a:xfrm>
                <a:off x="3581722" y="2104697"/>
                <a:ext cx="4463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1400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/>
                  <a:t> </a:t>
                </a:r>
                <a:endParaRPr lang="en-CN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70F6-AA8C-D708-14F4-EF3A9FC2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722" y="2104697"/>
                <a:ext cx="446314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91247-57DF-BDFC-75A1-14A13C44C9BB}"/>
                  </a:ext>
                </a:extLst>
              </p:cNvPr>
              <p:cNvSpPr txBox="1"/>
              <p:nvPr/>
            </p:nvSpPr>
            <p:spPr>
              <a:xfrm>
                <a:off x="4028036" y="2091872"/>
                <a:ext cx="2659897" cy="340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3×1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91247-57DF-BDFC-75A1-14A13C44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036" y="2091872"/>
                <a:ext cx="2659897" cy="340606"/>
              </a:xfrm>
              <a:prstGeom prst="rect">
                <a:avLst/>
              </a:prstGeom>
              <a:blipFill>
                <a:blip r:embed="rId2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168D9A-92C0-BBDF-56FF-1A4A39099698}"/>
                  </a:ext>
                </a:extLst>
              </p:cNvPr>
              <p:cNvSpPr txBox="1"/>
              <p:nvPr/>
            </p:nvSpPr>
            <p:spPr>
              <a:xfrm>
                <a:off x="3590502" y="2427559"/>
                <a:ext cx="1701765" cy="453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6×1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168D9A-92C0-BBDF-56FF-1A4A39099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02" y="2427559"/>
                <a:ext cx="1701765" cy="453586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05F2B9-C411-F2A4-5C55-89266C2FA4A9}"/>
                  </a:ext>
                </a:extLst>
              </p:cNvPr>
              <p:cNvSpPr txBox="1"/>
              <p:nvPr/>
            </p:nvSpPr>
            <p:spPr>
              <a:xfrm>
                <a:off x="3734783" y="3170858"/>
                <a:ext cx="4463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400" dirty="0"/>
                  <a:t> </a:t>
                </a:r>
                <a:endParaRPr lang="en-CN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05F2B9-C411-F2A4-5C55-89266C2FA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783" y="3170858"/>
                <a:ext cx="446314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878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1C6962-EB1C-5446-1BC2-F99120F7910D}"/>
              </a:ext>
            </a:extLst>
          </p:cNvPr>
          <p:cNvSpPr txBox="1"/>
          <p:nvPr/>
        </p:nvSpPr>
        <p:spPr>
          <a:xfrm>
            <a:off x="277798" y="826372"/>
            <a:ext cx="4176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Position Jacobian of the Constraints</a:t>
            </a:r>
            <a:endParaRPr lang="en-US" sz="1600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1FB49E-0708-49DF-641A-2E4C118F1B6E}"/>
                  </a:ext>
                </a:extLst>
              </p:cNvPr>
              <p:cNvSpPr txBox="1"/>
              <p:nvPr/>
            </p:nvSpPr>
            <p:spPr>
              <a:xfrm>
                <a:off x="4288256" y="1362827"/>
                <a:ext cx="6098272" cy="446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 panose="02040503050406030204" pitchFamily="18" charset="0"/>
                        </a:rPr>
                        <m:t>𝐂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1FB49E-0708-49DF-641A-2E4C118F1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56" y="1362827"/>
                <a:ext cx="6098272" cy="446725"/>
              </a:xfrm>
              <a:prstGeom prst="rect">
                <a:avLst/>
              </a:prstGeom>
              <a:blipFill>
                <a:blip r:embed="rId3"/>
                <a:stretch>
                  <a:fillRect l="-208" t="-2778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D03D2-0500-1019-5506-45A017475DE7}"/>
                  </a:ext>
                </a:extLst>
              </p:cNvPr>
              <p:cNvSpPr txBox="1"/>
              <p:nvPr/>
            </p:nvSpPr>
            <p:spPr>
              <a:xfrm>
                <a:off x="4288256" y="1964148"/>
                <a:ext cx="6122317" cy="446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 panose="02040503050406030204" pitchFamily="18" charset="0"/>
                        </a:rPr>
                        <m:t>𝐂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dirty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  <m:r>
                                                <a:rPr lang="en-US" sz="1400" dirty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3×12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3D03D2-0500-1019-5506-45A017475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56" y="1964148"/>
                <a:ext cx="6122317" cy="446725"/>
              </a:xfrm>
              <a:prstGeom prst="rect">
                <a:avLst/>
              </a:prstGeom>
              <a:blipFill>
                <a:blip r:embed="rId4"/>
                <a:stretch>
                  <a:fillRect l="-207" t="-2778"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21BDE9-316C-F828-8E8D-74D14FABCA31}"/>
                  </a:ext>
                </a:extLst>
              </p:cNvPr>
              <p:cNvSpPr txBox="1"/>
              <p:nvPr/>
            </p:nvSpPr>
            <p:spPr>
              <a:xfrm>
                <a:off x="8993937" y="4676603"/>
                <a:ext cx="1551002" cy="386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CN" sz="1200" dirty="0"/>
                  <a:t>Note: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20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CN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21BDE9-316C-F828-8E8D-74D14FABC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937" y="4676603"/>
                <a:ext cx="1551002" cy="386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B10A85-8B15-5B1F-E8CD-0C08854049A3}"/>
                  </a:ext>
                </a:extLst>
              </p:cNvPr>
              <p:cNvSpPr txBox="1"/>
              <p:nvPr/>
            </p:nvSpPr>
            <p:spPr>
              <a:xfrm>
                <a:off x="8993936" y="5408928"/>
                <a:ext cx="3058363" cy="465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sz="1200" dirty="0"/>
                  <a:t> </a:t>
                </a:r>
                <a:r>
                  <a:rPr lang="en-US" altLang="zh-CN" sz="1200" dirty="0"/>
                  <a:t>is used to project the quaternion differential into 3D rotation space.</a:t>
                </a:r>
                <a:endParaRPr lang="en-CN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B10A85-8B15-5B1F-E8CD-0C0885404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936" y="5408928"/>
                <a:ext cx="3058363" cy="465512"/>
              </a:xfrm>
              <a:prstGeom prst="rect">
                <a:avLst/>
              </a:prstGeom>
              <a:blipFill>
                <a:blip r:embed="rId6"/>
                <a:stretch>
                  <a:fillRect r="-415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4F4CFA-0A6A-144D-CBEC-6F255624D0EE}"/>
                  </a:ext>
                </a:extLst>
              </p:cNvPr>
              <p:cNvSpPr txBox="1"/>
              <p:nvPr/>
            </p:nvSpPr>
            <p:spPr>
              <a:xfrm>
                <a:off x="1040631" y="4123309"/>
                <a:ext cx="30900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dirty="0" smtClean="0">
                        <a:latin typeface="Cambria Math" panose="02040503050406030204" pitchFamily="18" charset="0"/>
                      </a:rPr>
                      <m:t>Position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dirty="0" smtClean="0">
                        <a:latin typeface="Cambria Math" panose="02040503050406030204" pitchFamily="18" charset="0"/>
                      </a:rPr>
                      <m:t>Jacobian</m:t>
                    </m:r>
                    <m:r>
                      <a:rPr lang="en-US" sz="14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Revolute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Joint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4F4CFA-0A6A-144D-CBEC-6F255624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31" y="4123309"/>
                <a:ext cx="3090077" cy="215444"/>
              </a:xfrm>
              <a:prstGeom prst="rect">
                <a:avLst/>
              </a:prstGeom>
              <a:blipFill>
                <a:blip r:embed="rId7"/>
                <a:stretch>
                  <a:fillRect l="-3689" t="-16667" r="-820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E67E8A-EC4A-7E0A-E480-F1D19416E1DC}"/>
                  </a:ext>
                </a:extLst>
              </p:cNvPr>
              <p:cNvSpPr txBox="1"/>
              <p:nvPr/>
            </p:nvSpPr>
            <p:spPr>
              <a:xfrm>
                <a:off x="8993936" y="5022412"/>
                <a:ext cx="2879485" cy="386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20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E67E8A-EC4A-7E0A-E480-F1D19416E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936" y="5022412"/>
                <a:ext cx="2879485" cy="386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EA529F-4E55-6EF2-9BD4-9D8B0D95DBD5}"/>
                  </a:ext>
                </a:extLst>
              </p:cNvPr>
              <p:cNvSpPr txBox="1"/>
              <p:nvPr/>
            </p:nvSpPr>
            <p:spPr>
              <a:xfrm>
                <a:off x="4377222" y="3765102"/>
                <a:ext cx="49487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smtClean="0">
                        <a:latin typeface="Cambria Math" panose="02040503050406030204" pitchFamily="18" charset="0"/>
                      </a:rPr>
                      <m:t>𝐂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sz="1400" b="1" dirty="0"/>
                  <a:t>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𝐂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i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14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×12</m:t>
                        </m:r>
                      </m:sup>
                    </m:sSup>
                  </m:oMath>
                </a14:m>
                <a:r>
                  <a:rPr lang="zh-CN" altLang="en-US" sz="1400" dirty="0"/>
                  <a:t> </a:t>
                </a:r>
                <a:r>
                  <a:rPr lang="en-CN" sz="14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EA529F-4E55-6EF2-9BD4-9D8B0D95D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222" y="3765102"/>
                <a:ext cx="4948732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19C384-F52B-C59C-B560-A4CB18D1E932}"/>
                  </a:ext>
                </a:extLst>
              </p:cNvPr>
              <p:cNvSpPr txBox="1"/>
              <p:nvPr/>
            </p:nvSpPr>
            <p:spPr>
              <a:xfrm>
                <a:off x="4380821" y="4353508"/>
                <a:ext cx="2121579" cy="492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5×12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19C384-F52B-C59C-B560-A4CB18D1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821" y="4353508"/>
                <a:ext cx="2121579" cy="4922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1763F484-73C6-0941-EFFC-A98E3784928D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EEAEFD-833E-C0E1-235F-86C42816DF59}"/>
                  </a:ext>
                </a:extLst>
              </p:cNvPr>
              <p:cNvSpPr txBox="1"/>
              <p:nvPr/>
            </p:nvSpPr>
            <p:spPr>
              <a:xfrm>
                <a:off x="371873" y="1254514"/>
                <a:ext cx="26958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all at time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EEAEFD-833E-C0E1-235F-86C42816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73" y="1254514"/>
                <a:ext cx="2695806" cy="307777"/>
              </a:xfrm>
              <a:prstGeom prst="rect">
                <a:avLst/>
              </a:prstGeom>
              <a:blipFill>
                <a:blip r:embed="rId11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E60AC-7FC9-4F26-D64D-CEE5DAE03E0D}"/>
                  </a:ext>
                </a:extLst>
              </p:cNvPr>
              <p:cNvSpPr txBox="1"/>
              <p:nvPr/>
            </p:nvSpPr>
            <p:spPr>
              <a:xfrm>
                <a:off x="1040631" y="2153544"/>
                <a:ext cx="28175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Position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Jacobian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igid</m:t>
                    </m:r>
                    <m:r>
                      <a:rPr lang="en-US" sz="14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 dirty="0" smtClean="0">
                        <a:latin typeface="Cambria Math" panose="02040503050406030204" pitchFamily="18" charset="0"/>
                      </a:rPr>
                      <m:t>Joint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1" i="0" dirty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E60AC-7FC9-4F26-D64D-CEE5DAE03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31" y="2153544"/>
                <a:ext cx="2817566" cy="215444"/>
              </a:xfrm>
              <a:prstGeom prst="rect">
                <a:avLst/>
              </a:prstGeom>
              <a:blipFill>
                <a:blip r:embed="rId12"/>
                <a:stretch>
                  <a:fillRect l="-4054" t="-16667" r="-1351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72283417-8280-2D6B-2F17-7189773AF2EF}"/>
              </a:ext>
            </a:extLst>
          </p:cNvPr>
          <p:cNvSpPr/>
          <p:nvPr/>
        </p:nvSpPr>
        <p:spPr>
          <a:xfrm>
            <a:off x="3934916" y="1493369"/>
            <a:ext cx="276621" cy="15720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8E6F551-7EA2-90ED-D095-966E42781EF8}"/>
              </a:ext>
            </a:extLst>
          </p:cNvPr>
          <p:cNvSpPr/>
          <p:nvPr/>
        </p:nvSpPr>
        <p:spPr>
          <a:xfrm>
            <a:off x="4165139" y="3765102"/>
            <a:ext cx="199902" cy="9318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8E0120-3542-062E-D8A7-EA4D4526850F}"/>
                  </a:ext>
                </a:extLst>
              </p:cNvPr>
              <p:cNvSpPr txBox="1"/>
              <p:nvPr/>
            </p:nvSpPr>
            <p:spPr>
              <a:xfrm>
                <a:off x="4211537" y="2572138"/>
                <a:ext cx="2290863" cy="49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40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6×12</m:t>
                          </m:r>
                        </m:sup>
                      </m:sSup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8E0120-3542-062E-D8A7-EA4D45268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37" y="2572138"/>
                <a:ext cx="2290863" cy="493277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105B238-2F8F-E383-B10C-92510371031C}"/>
              </a:ext>
            </a:extLst>
          </p:cNvPr>
          <p:cNvSpPr/>
          <p:nvPr/>
        </p:nvSpPr>
        <p:spPr>
          <a:xfrm>
            <a:off x="8893135" y="4539974"/>
            <a:ext cx="3081085" cy="144579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25C7B-0EF8-8EC7-98BB-0A6E2A5990A1}"/>
              </a:ext>
            </a:extLst>
          </p:cNvPr>
          <p:cNvSpPr/>
          <p:nvPr/>
        </p:nvSpPr>
        <p:spPr>
          <a:xfrm>
            <a:off x="11549524" y="3250311"/>
            <a:ext cx="424696" cy="44612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93BF9-6BC2-4DC0-A13E-D91EC045F9FB}"/>
              </a:ext>
            </a:extLst>
          </p:cNvPr>
          <p:cNvSpPr txBox="1"/>
          <p:nvPr/>
        </p:nvSpPr>
        <p:spPr>
          <a:xfrm>
            <a:off x="9141978" y="3621112"/>
            <a:ext cx="80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CN" sz="1400" dirty="0"/>
              <a:t>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B27EC-270B-E1C8-2B07-28F98ED05685}"/>
                  </a:ext>
                </a:extLst>
              </p:cNvPr>
              <p:cNvSpPr txBox="1"/>
              <p:nvPr/>
            </p:nvSpPr>
            <p:spPr>
              <a:xfrm>
                <a:off x="9761436" y="3218976"/>
                <a:ext cx="2290863" cy="10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0" noProof="0" smtClean="0">
                          <a:latin typeface="Cambria Math" panose="02040503050406030204" pitchFamily="18" charset="0"/>
                        </a:rPr>
                        <m:t>𝐉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noProof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noProof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0" smtClean="0">
                                            <a:latin typeface="Cambria Math" panose="02040503050406030204" pitchFamily="18" charset="0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sz="1200" b="1" i="0" smtClean="0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noProof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sz="1200" b="0" i="1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B27EC-270B-E1C8-2B07-28F98ED05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436" y="3218976"/>
                <a:ext cx="2290863" cy="1090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67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802FD51-4F1D-5CE8-557F-4EFBA7C4F166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A1252B-CDB2-88AF-784B-8EDB16F97FD1}"/>
                  </a:ext>
                </a:extLst>
              </p:cNvPr>
              <p:cNvSpPr txBox="1"/>
              <p:nvPr/>
            </p:nvSpPr>
            <p:spPr>
              <a:xfrm>
                <a:off x="3870298" y="2865834"/>
                <a:ext cx="4138240" cy="63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A1252B-CDB2-88AF-784B-8EDB16F9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298" y="2865834"/>
                <a:ext cx="4138240" cy="63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1DA663-6224-3197-993A-042CB478D44C}"/>
                  </a:ext>
                </a:extLst>
              </p:cNvPr>
              <p:cNvSpPr txBox="1"/>
              <p:nvPr/>
            </p:nvSpPr>
            <p:spPr>
              <a:xfrm>
                <a:off x="9845962" y="1057912"/>
                <a:ext cx="1752210" cy="340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sub>
                      </m:sSub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1DA663-6224-3197-993A-042CB478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962" y="1057912"/>
                <a:ext cx="1752210" cy="340606"/>
              </a:xfrm>
              <a:prstGeom prst="rect">
                <a:avLst/>
              </a:prstGeom>
              <a:blipFill>
                <a:blip r:embed="rId4"/>
                <a:stretch>
                  <a:fillRect l="-719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A01CF1E-7934-9F4C-609F-C6F7DA3800CF}"/>
              </a:ext>
            </a:extLst>
          </p:cNvPr>
          <p:cNvSpPr txBox="1"/>
          <p:nvPr/>
        </p:nvSpPr>
        <p:spPr>
          <a:xfrm>
            <a:off x="645402" y="1987822"/>
            <a:ext cx="331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Translational Part Velocity Jacobian with respect to Body A:</a:t>
            </a:r>
            <a:endParaRPr lang="en-US" sz="1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1BE34D-76AA-2E2B-4DE8-A4406659E502}"/>
                  </a:ext>
                </a:extLst>
              </p:cNvPr>
              <p:cNvSpPr txBox="1"/>
              <p:nvPr/>
            </p:nvSpPr>
            <p:spPr>
              <a:xfrm>
                <a:off x="3853955" y="1987822"/>
                <a:ext cx="4154582" cy="752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b>
                                </m:sSub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r>
                  <a:rPr lang="en-CN" sz="1600" dirty="0"/>
                  <a:t> =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CN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1BE34D-76AA-2E2B-4DE8-A4406659E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55" y="1987822"/>
                <a:ext cx="415458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446858-2DC1-06BA-F1E6-A888FEA71017}"/>
                  </a:ext>
                </a:extLst>
              </p:cNvPr>
              <p:cNvSpPr txBox="1"/>
              <p:nvPr/>
            </p:nvSpPr>
            <p:spPr>
              <a:xfrm>
                <a:off x="3853956" y="3589127"/>
                <a:ext cx="4154582" cy="62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16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d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smtClean="0"/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sz="1600" b="0" i="0" smtClean="0"/>
                      <m:t>)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/>
                  <a:t>,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446858-2DC1-06BA-F1E6-A888FEA71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56" y="3589127"/>
                <a:ext cx="4154582" cy="621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B9E32E-630D-194F-9452-EB10BD48EBCE}"/>
                  </a:ext>
                </a:extLst>
              </p:cNvPr>
              <p:cNvSpPr txBox="1"/>
              <p:nvPr/>
            </p:nvSpPr>
            <p:spPr>
              <a:xfrm>
                <a:off x="8395273" y="4187221"/>
                <a:ext cx="3796727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d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sz="1200" dirty="0"/>
                  <a:t> Left quaternion multiplication matrix that applies the rotation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to another quaternion.</a:t>
                </a:r>
                <a:endParaRPr lang="en-CN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B9E32E-630D-194F-9452-EB10BD48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73" y="4187221"/>
                <a:ext cx="3796727" cy="625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B0125-40E6-132A-0621-EE34E9A2045F}"/>
                  </a:ext>
                </a:extLst>
              </p:cNvPr>
              <p:cNvSpPr txBox="1"/>
              <p:nvPr/>
            </p:nvSpPr>
            <p:spPr>
              <a:xfrm>
                <a:off x="8395273" y="5028958"/>
                <a:ext cx="3796727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m:rPr>
                        <m:nor/>
                      </m:rPr>
                      <a:rPr lang="en-US" sz="1200" b="0" i="0" smtClean="0"/>
                      <m:t>(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m:rPr>
                        <m:nor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nor/>
                      </m:rPr>
                      <a:rPr lang="en-US" sz="1200" b="0" i="0" smtClean="0"/>
                      <m:t>):</m:t>
                    </m:r>
                  </m:oMath>
                </a14:m>
                <a:r>
                  <a:rPr lang="en-US" sz="1200" dirty="0"/>
                  <a:t> This function computes the Jacobian of a quaternion increment with respect to angular velocity, assuming small-angle integration over a time step.</a:t>
                </a:r>
                <a:endParaRPr lang="en-CN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1B0125-40E6-132A-0621-EE34E9A2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273" y="5028958"/>
                <a:ext cx="3796727" cy="957826"/>
              </a:xfrm>
              <a:prstGeom prst="rect">
                <a:avLst/>
              </a:prstGeom>
              <a:blipFill>
                <a:blip r:embed="rId8"/>
                <a:stretch>
                  <a:fillRect r="-6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4B3FA6D-29CE-65F9-AE03-DB5E6E4E4C31}"/>
              </a:ext>
            </a:extLst>
          </p:cNvPr>
          <p:cNvSpPr txBox="1"/>
          <p:nvPr/>
        </p:nvSpPr>
        <p:spPr>
          <a:xfrm>
            <a:off x="277798" y="1273113"/>
            <a:ext cx="6745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Use the chain rule to calculate the velocity Jacobian from the position Jacobian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89A0F7-0CE4-F5D8-2AA8-E563B8BB6731}"/>
                  </a:ext>
                </a:extLst>
              </p:cNvPr>
              <p:cNvSpPr txBox="1"/>
              <p:nvPr/>
            </p:nvSpPr>
            <p:spPr>
              <a:xfrm>
                <a:off x="9767903" y="1445896"/>
                <a:ext cx="1612947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400" b="1" i="1" dirty="0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den>
                      </m:f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14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89A0F7-0CE4-F5D8-2AA8-E563B8BB6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903" y="1445896"/>
                <a:ext cx="1612947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8D4796-AD00-DD16-C346-EDFA0AB84BF7}"/>
                  </a:ext>
                </a:extLst>
              </p:cNvPr>
              <p:cNvSpPr txBox="1"/>
              <p:nvPr/>
            </p:nvSpPr>
            <p:spPr>
              <a:xfrm>
                <a:off x="3853956" y="4248852"/>
                <a:ext cx="3957042" cy="120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/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sz="1400" b="0" i="0" smtClean="0"/>
                        <m:t>)</m:t>
                      </m:r>
                      <m:r>
                        <m:rPr>
                          <m:nor/>
                        </m:rPr>
                        <a:rPr lang="en-US" altLang="zh-CN" sz="1400" b="0" i="0" smtClean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400" b="1" i="1" smtClean="0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400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CN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altLang="zh-CN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altLang="zh-CN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CN" sz="14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</a:rPr>
                                                  <m:t>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sub>
                                            </m:sSub>
                                          </m:e>
                                          <m:sub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8D4796-AD00-DD16-C346-EDFA0AB8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56" y="4248852"/>
                <a:ext cx="3957042" cy="12096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01FB7F-3DAE-9123-1357-8BC6C06C5167}"/>
              </a:ext>
            </a:extLst>
          </p:cNvPr>
          <p:cNvSpPr txBox="1"/>
          <p:nvPr/>
        </p:nvSpPr>
        <p:spPr>
          <a:xfrm>
            <a:off x="277798" y="826372"/>
            <a:ext cx="4142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Velocity Jacobian of the Constraints</a:t>
            </a:r>
            <a:endParaRPr lang="en-US" sz="1600" b="1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C1D2B-80D7-5581-E662-FEF23897A924}"/>
              </a:ext>
            </a:extLst>
          </p:cNvPr>
          <p:cNvSpPr/>
          <p:nvPr/>
        </p:nvSpPr>
        <p:spPr>
          <a:xfrm>
            <a:off x="9606133" y="924717"/>
            <a:ext cx="2231867" cy="131234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A690B-1C91-95AE-F7E2-967B468B53BF}"/>
              </a:ext>
            </a:extLst>
          </p:cNvPr>
          <p:cNvSpPr/>
          <p:nvPr/>
        </p:nvSpPr>
        <p:spPr>
          <a:xfrm>
            <a:off x="10492520" y="3588851"/>
            <a:ext cx="1050100" cy="50886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6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74DCD-D905-B43D-8D8F-A80499C6CBC6}"/>
              </a:ext>
            </a:extLst>
          </p:cNvPr>
          <p:cNvSpPr txBox="1"/>
          <p:nvPr/>
        </p:nvSpPr>
        <p:spPr>
          <a:xfrm>
            <a:off x="9126238" y="3179103"/>
            <a:ext cx="80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CN" sz="1400" dirty="0"/>
              <a:t>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B8CA83-4193-EF84-FE7F-61ED125D5601}"/>
                  </a:ext>
                </a:extLst>
              </p:cNvPr>
              <p:cNvSpPr txBox="1"/>
              <p:nvPr/>
            </p:nvSpPr>
            <p:spPr>
              <a:xfrm>
                <a:off x="9767903" y="3044106"/>
                <a:ext cx="2290863" cy="10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0" noProof="0" smtClean="0">
                          <a:latin typeface="Cambria Math" panose="02040503050406030204" pitchFamily="18" charset="0"/>
                        </a:rPr>
                        <m:t>𝐉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noProof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sz="1200" i="1" noProof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noProof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0" smtClean="0">
                                            <a:latin typeface="Cambria Math" panose="02040503050406030204" pitchFamily="18" charset="0"/>
                                          </a:rPr>
                                          <m:t>𝛌</m:t>
                                        </m:r>
                                      </m:e>
                                      <m:sub>
                                        <m:r>
                                          <a:rPr lang="en-US" sz="1200" b="1" i="0" smtClean="0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noProof="0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200" i="1" noProof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𝒗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en-US" sz="1200" b="0" i="1" noProof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B8CA83-4193-EF84-FE7F-61ED125D5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903" y="3044106"/>
                <a:ext cx="2290863" cy="1090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13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E670BF9-FE29-D291-5CDD-E90B3C9391A6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11BA7-E18E-F29C-BEAF-5B1D6571E424}"/>
              </a:ext>
            </a:extLst>
          </p:cNvPr>
          <p:cNvSpPr txBox="1"/>
          <p:nvPr/>
        </p:nvSpPr>
        <p:spPr>
          <a:xfrm>
            <a:off x="277798" y="826372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Simulate Process</a:t>
            </a:r>
            <a:endParaRPr lang="en-US" sz="1600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AD94E0-D072-425C-2A2A-37DEB1C4DDA5}"/>
                  </a:ext>
                </a:extLst>
              </p:cNvPr>
              <p:cNvSpPr txBox="1"/>
              <p:nvPr/>
            </p:nvSpPr>
            <p:spPr>
              <a:xfrm>
                <a:off x="277798" y="4873213"/>
                <a:ext cx="24214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Update state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AD94E0-D072-425C-2A2A-37DEB1C4D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98" y="4873213"/>
                <a:ext cx="2421481" cy="307777"/>
              </a:xfrm>
              <a:prstGeom prst="rect">
                <a:avLst/>
              </a:prstGeom>
              <a:blipFill>
                <a:blip r:embed="rId3"/>
                <a:stretch>
                  <a:fillRect l="-1047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FD7186-B1F5-6C86-D664-D56E619F859A}"/>
              </a:ext>
            </a:extLst>
          </p:cNvPr>
          <p:cNvCxnSpPr/>
          <p:nvPr/>
        </p:nvCxnSpPr>
        <p:spPr>
          <a:xfrm flipH="1">
            <a:off x="2742706" y="4524305"/>
            <a:ext cx="1021574" cy="359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41DFE9-0E24-E626-23DC-458193207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07" y="836100"/>
            <a:ext cx="5051298" cy="50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9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75948B6-0410-1B05-4C67-FCB16FFC5EA1}"/>
              </a:ext>
            </a:extLst>
          </p:cNvPr>
          <p:cNvSpPr txBox="1">
            <a:spLocks/>
          </p:cNvSpPr>
          <p:nvPr/>
        </p:nvSpPr>
        <p:spPr>
          <a:xfrm>
            <a:off x="354000" y="210309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2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noProof="0" dirty="0"/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F05F4-5F20-408C-B215-0F493BAB18B3}"/>
              </a:ext>
            </a:extLst>
          </p:cNvPr>
          <p:cNvSpPr txBox="1"/>
          <p:nvPr/>
        </p:nvSpPr>
        <p:spPr>
          <a:xfrm>
            <a:off x="274254" y="864310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Interface</a:t>
            </a:r>
            <a:endParaRPr lang="en-US" sz="1600" b="1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DD61F5-9ED4-F017-B55C-B1D17DBA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8" y="3893456"/>
            <a:ext cx="5410200" cy="2006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4989B-283D-ADC4-1700-7030FD282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00" y="1403700"/>
            <a:ext cx="5372100" cy="195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4B7628-0820-2F55-285E-573BF85B5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1403700"/>
            <a:ext cx="5422900" cy="1857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8C05A-AC01-5907-C6A2-E72305B92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885360"/>
            <a:ext cx="5435600" cy="20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EE5AFF-C5BB-7796-A985-FD0B367B345A}"/>
              </a:ext>
            </a:extLst>
          </p:cNvPr>
          <p:cNvSpPr txBox="1"/>
          <p:nvPr/>
        </p:nvSpPr>
        <p:spPr>
          <a:xfrm>
            <a:off x="2319163" y="1095923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Click Newton-Raphson</a:t>
            </a:r>
            <a:endParaRPr lang="en-C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5F6C1A-D3B8-0CFC-1AC8-8032CF07D2D3}"/>
              </a:ext>
            </a:extLst>
          </p:cNvPr>
          <p:cNvSpPr txBox="1"/>
          <p:nvPr/>
        </p:nvSpPr>
        <p:spPr>
          <a:xfrm>
            <a:off x="7886979" y="1095923"/>
            <a:ext cx="25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1400" dirty="0"/>
              <a:t>Lock Variational Integrator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0258D9-8F89-9A35-7B35-D6082F448EC8}"/>
              </a:ext>
            </a:extLst>
          </p:cNvPr>
          <p:cNvCxnSpPr>
            <a:cxnSpLocks/>
          </p:cNvCxnSpPr>
          <p:nvPr/>
        </p:nvCxnSpPr>
        <p:spPr>
          <a:xfrm>
            <a:off x="4875684" y="1249811"/>
            <a:ext cx="2572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F83A9E-7176-BC6F-366D-2412CC6C7F52}"/>
              </a:ext>
            </a:extLst>
          </p:cNvPr>
          <p:cNvSpPr txBox="1"/>
          <p:nvPr/>
        </p:nvSpPr>
        <p:spPr>
          <a:xfrm>
            <a:off x="7886979" y="3647832"/>
            <a:ext cx="2559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Click </a:t>
            </a:r>
            <a:r>
              <a:rPr lang="en-CN" sz="1400" dirty="0"/>
              <a:t>Variational Integrator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8E3888-A000-79A3-7000-BB23CB6FCCBB}"/>
              </a:ext>
            </a:extLst>
          </p:cNvPr>
          <p:cNvSpPr txBox="1"/>
          <p:nvPr/>
        </p:nvSpPr>
        <p:spPr>
          <a:xfrm>
            <a:off x="2245220" y="3632761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sz="1400" dirty="0"/>
              <a:t>Lock </a:t>
            </a:r>
            <a:r>
              <a:rPr lang="en-US" sz="1400" dirty="0"/>
              <a:t>Newton-Raphson</a:t>
            </a:r>
            <a:endParaRPr lang="en-CN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0DC24C-7126-24CB-4D9D-8434DD49F97A}"/>
              </a:ext>
            </a:extLst>
          </p:cNvPr>
          <p:cNvCxnSpPr>
            <a:cxnSpLocks/>
          </p:cNvCxnSpPr>
          <p:nvPr/>
        </p:nvCxnSpPr>
        <p:spPr>
          <a:xfrm flipH="1">
            <a:off x="4875684" y="3786649"/>
            <a:ext cx="2572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6A480A-7E07-3896-F796-0AB7282D1E00}"/>
              </a:ext>
            </a:extLst>
          </p:cNvPr>
          <p:cNvSpPr txBox="1"/>
          <p:nvPr/>
        </p:nvSpPr>
        <p:spPr>
          <a:xfrm>
            <a:off x="5536541" y="92477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Automatically</a:t>
            </a:r>
            <a:endParaRPr lang="en-CN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2211F1-FCFF-2FBA-A973-627F15E31462}"/>
              </a:ext>
            </a:extLst>
          </p:cNvPr>
          <p:cNvSpPr txBox="1"/>
          <p:nvPr/>
        </p:nvSpPr>
        <p:spPr>
          <a:xfrm>
            <a:off x="5536541" y="344313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Automatically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89704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5DFFB-F234-2852-16EC-0921896D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CE77-D11F-7FD4-7354-A27B111DA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2507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325CB7-767D-1DA0-CF9A-61C51897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2B803-6C2E-57D1-B9A6-C693F29C45FF}"/>
              </a:ext>
            </a:extLst>
          </p:cNvPr>
          <p:cNvSpPr txBox="1"/>
          <p:nvPr/>
        </p:nvSpPr>
        <p:spPr>
          <a:xfrm>
            <a:off x="277798" y="826372"/>
            <a:ext cx="2960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Differentiability</a:t>
            </a:r>
            <a:endParaRPr lang="en-US" sz="1600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66504-43A8-BEC0-05E0-076CA915C87B}"/>
                  </a:ext>
                </a:extLst>
              </p:cNvPr>
              <p:cNvSpPr txBox="1"/>
              <p:nvPr/>
            </p:nvSpPr>
            <p:spPr>
              <a:xfrm>
                <a:off x="1709601" y="1977921"/>
                <a:ext cx="2104550" cy="448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1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66504-43A8-BEC0-05E0-076CA915C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601" y="1977921"/>
                <a:ext cx="2104550" cy="448521"/>
              </a:xfrm>
              <a:prstGeom prst="rect">
                <a:avLst/>
              </a:prstGeom>
              <a:blipFill>
                <a:blip r:embed="rId3"/>
                <a:stretch>
                  <a:fillRect l="-14970" t="-132432" r="-2395" b="-20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7A0814-151F-05ED-1C3D-744A23F252DD}"/>
              </a:ext>
            </a:extLst>
          </p:cNvPr>
          <p:cNvSpPr txBox="1"/>
          <p:nvPr/>
        </p:nvSpPr>
        <p:spPr>
          <a:xfrm>
            <a:off x="360000" y="1563546"/>
            <a:ext cx="296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First-order difference quotient:</a:t>
            </a:r>
            <a:endParaRPr lang="en-C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56CBB4-D1C6-9AD9-DF06-BD6E297F05C5}"/>
                  </a:ext>
                </a:extLst>
              </p:cNvPr>
              <p:cNvSpPr txBox="1"/>
              <p:nvPr/>
            </p:nvSpPr>
            <p:spPr>
              <a:xfrm>
                <a:off x="1281407" y="2577303"/>
                <a:ext cx="22807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N" sz="1400" dirty="0"/>
                  <a:t> represents the perturbation maginitude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56CBB4-D1C6-9AD9-DF06-BD6E297F0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07" y="2577303"/>
                <a:ext cx="2280793" cy="523220"/>
              </a:xfrm>
              <a:prstGeom prst="rect">
                <a:avLst/>
              </a:prstGeom>
              <a:blipFill>
                <a:blip r:embed="rId4"/>
                <a:stretch>
                  <a:fillRect l="-552" t="-2381" b="-95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7BAC4E3-B86D-9644-DE50-0C73D199F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4" y="3806921"/>
            <a:ext cx="3936810" cy="1972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7C834B-206C-A33F-F2E2-158EF31DD35D}"/>
              </a:ext>
            </a:extLst>
          </p:cNvPr>
          <p:cNvSpPr txBox="1"/>
          <p:nvPr/>
        </p:nvSpPr>
        <p:spPr>
          <a:xfrm>
            <a:off x="1044981" y="3545311"/>
            <a:ext cx="2547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Tab. 1:Differentiability Test Matrix</a:t>
            </a:r>
            <a:endParaRPr lang="en-CN" sz="11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CD4706-6B4A-A9DF-445B-4E696B5AA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616" y="1208917"/>
            <a:ext cx="4770863" cy="2111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97930A-712C-EF3C-4C71-9D94B8DD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616" y="3391888"/>
            <a:ext cx="3936810" cy="16364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9059FF-8FCF-73E8-4FFE-1C8ED480D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616" y="5167611"/>
            <a:ext cx="3560813" cy="7681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CA8216-C916-4D95-D220-E0972E5AB4C9}"/>
              </a:ext>
            </a:extLst>
          </p:cNvPr>
          <p:cNvSpPr txBox="1"/>
          <p:nvPr/>
        </p:nvSpPr>
        <p:spPr>
          <a:xfrm>
            <a:off x="7828259" y="931846"/>
            <a:ext cx="1459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Tab. 2:Test Results</a:t>
            </a:r>
            <a:endParaRPr lang="en-CN" sz="11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F0C34E-0920-28FB-142E-97E0DEBF8120}"/>
              </a:ext>
            </a:extLst>
          </p:cNvPr>
          <p:cNvSpPr/>
          <p:nvPr/>
        </p:nvSpPr>
        <p:spPr>
          <a:xfrm>
            <a:off x="614764" y="4136776"/>
            <a:ext cx="3917281" cy="8918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0B40E9-2566-D707-2842-2C787AA2EB88}"/>
              </a:ext>
            </a:extLst>
          </p:cNvPr>
          <p:cNvSpPr/>
          <p:nvPr/>
        </p:nvSpPr>
        <p:spPr>
          <a:xfrm>
            <a:off x="613274" y="5027371"/>
            <a:ext cx="3917281" cy="42217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9A17BA-51C8-D1A2-F563-275B3FAC0A06}"/>
              </a:ext>
            </a:extLst>
          </p:cNvPr>
          <p:cNvSpPr/>
          <p:nvPr/>
        </p:nvSpPr>
        <p:spPr>
          <a:xfrm>
            <a:off x="613274" y="5449550"/>
            <a:ext cx="3917281" cy="28509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dk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412B7D-3427-FB88-023E-E80A55569EBA}"/>
                  </a:ext>
                </a:extLst>
              </p:cNvPr>
              <p:cNvSpPr txBox="1"/>
              <p:nvPr/>
            </p:nvSpPr>
            <p:spPr>
              <a:xfrm>
                <a:off x="5000912" y="1208917"/>
                <a:ext cx="10592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Test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1−9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412B7D-3427-FB88-023E-E80A5556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12" y="1208917"/>
                <a:ext cx="1059201" cy="215444"/>
              </a:xfrm>
              <a:prstGeom prst="rect">
                <a:avLst/>
              </a:prstGeom>
              <a:blipFill>
                <a:blip r:embed="rId9"/>
                <a:stretch>
                  <a:fillRect l="-9412" t="-16667" r="-3529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7E9741-0587-F1E8-26A3-6626991AA051}"/>
                  </a:ext>
                </a:extLst>
              </p:cNvPr>
              <p:cNvSpPr txBox="1"/>
              <p:nvPr/>
            </p:nvSpPr>
            <p:spPr>
              <a:xfrm>
                <a:off x="5000911" y="3460672"/>
                <a:ext cx="12579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Test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10−14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7E9741-0587-F1E8-26A3-6626991A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11" y="3460672"/>
                <a:ext cx="1257973" cy="215444"/>
              </a:xfrm>
              <a:prstGeom prst="rect">
                <a:avLst/>
              </a:prstGeom>
              <a:blipFill>
                <a:blip r:embed="rId10"/>
                <a:stretch>
                  <a:fillRect l="-8000" t="-16667" r="-4000" b="-4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7DBECC-08D1-0FC2-6B8B-D324C354BD6C}"/>
                  </a:ext>
                </a:extLst>
              </p:cNvPr>
              <p:cNvSpPr txBox="1"/>
              <p:nvPr/>
            </p:nvSpPr>
            <p:spPr>
              <a:xfrm>
                <a:off x="5000912" y="5130738"/>
                <a:ext cx="12579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Test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15−16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7DBECC-08D1-0FC2-6B8B-D324C354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12" y="5130738"/>
                <a:ext cx="1257973" cy="215444"/>
              </a:xfrm>
              <a:prstGeom prst="rect">
                <a:avLst/>
              </a:prstGeom>
              <a:blipFill>
                <a:blip r:embed="rId11"/>
                <a:stretch>
                  <a:fillRect l="-8000" t="-23529" r="-4000" b="-5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6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A2758D3-938F-17E5-A7F6-0F1B042D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DF288-157E-3240-1270-73FD607EFA85}"/>
              </a:ext>
            </a:extLst>
          </p:cNvPr>
          <p:cNvSpPr txBox="1"/>
          <p:nvPr/>
        </p:nvSpPr>
        <p:spPr>
          <a:xfrm>
            <a:off x="277798" y="826372"/>
            <a:ext cx="3525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Energy Conservation</a:t>
            </a:r>
            <a:endParaRPr lang="en-US" sz="1600" b="1" noProof="0" dirty="0"/>
          </a:p>
        </p:txBody>
      </p:sp>
      <p:pic>
        <p:nvPicPr>
          <p:cNvPr id="9" name="Picture 8" descr="A white rectangular object with a long leg&#10;&#10;AI-generated content may be incorrect.">
            <a:extLst>
              <a:ext uri="{FF2B5EF4-FFF2-40B4-BE49-F238E27FC236}">
                <a16:creationId xmlns:a16="http://schemas.microsoft.com/office/drawing/2014/main" id="{FC90D0BF-6639-76CE-7990-805ACD23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7" y="2455544"/>
            <a:ext cx="2906388" cy="1943591"/>
          </a:xfrm>
          <a:prstGeom prst="rect">
            <a:avLst/>
          </a:prstGeom>
        </p:spPr>
      </p:pic>
      <p:pic>
        <p:nvPicPr>
          <p:cNvPr id="13" name="Picture 1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8677DF-4E4B-B665-04AE-A95913C9F9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4" y="995649"/>
            <a:ext cx="2617662" cy="1636039"/>
          </a:xfrm>
          <a:prstGeom prst="rect">
            <a:avLst/>
          </a:prstGeom>
        </p:spPr>
      </p:pic>
      <p:pic>
        <p:nvPicPr>
          <p:cNvPr id="15" name="Picture 14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4F1886F2-340D-AFB3-651D-2F2CB035D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995649"/>
            <a:ext cx="2606676" cy="1629173"/>
          </a:xfrm>
          <a:prstGeom prst="rect">
            <a:avLst/>
          </a:prstGeom>
        </p:spPr>
      </p:pic>
      <p:pic>
        <p:nvPicPr>
          <p:cNvPr id="17" name="Picture 16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948BD0CA-35CB-0F8A-4729-EA174F5B2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4" y="2626265"/>
            <a:ext cx="2617663" cy="1636039"/>
          </a:xfrm>
          <a:prstGeom prst="rect">
            <a:avLst/>
          </a:prstGeom>
        </p:spPr>
      </p:pic>
      <p:pic>
        <p:nvPicPr>
          <p:cNvPr id="21" name="Picture 20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17AD42B2-F801-C005-29A9-FF8458158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2624822"/>
            <a:ext cx="2617662" cy="1636039"/>
          </a:xfrm>
          <a:prstGeom prst="rect">
            <a:avLst/>
          </a:prstGeom>
        </p:spPr>
      </p:pic>
      <p:pic>
        <p:nvPicPr>
          <p:cNvPr id="23" name="Picture 22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40D9E330-35D9-14F7-3F25-40BABA6037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5" y="4334939"/>
            <a:ext cx="2617662" cy="1636039"/>
          </a:xfrm>
          <a:prstGeom prst="rect">
            <a:avLst/>
          </a:prstGeom>
        </p:spPr>
      </p:pic>
      <p:pic>
        <p:nvPicPr>
          <p:cNvPr id="25" name="Picture 24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C1B77848-20C4-9F1B-0589-2E5A679DEE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27" y="4334938"/>
            <a:ext cx="2617662" cy="16360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C4C124-7975-25BB-5158-E8925AE4568C}"/>
              </a:ext>
            </a:extLst>
          </p:cNvPr>
          <p:cNvSpPr txBox="1"/>
          <p:nvPr/>
        </p:nvSpPr>
        <p:spPr>
          <a:xfrm>
            <a:off x="302825" y="1250988"/>
            <a:ext cx="415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five integrators on a Single Pendulum with 1ms, 5ms and 10ms time step</a:t>
            </a:r>
            <a:endParaRPr lang="en-US" sz="1400" noProof="0" dirty="0"/>
          </a:p>
        </p:txBody>
      </p:sp>
    </p:spTree>
    <p:extLst>
      <p:ext uri="{BB962C8B-B14F-4D97-AF65-F5344CB8AC3E}">
        <p14:creationId xmlns:p14="http://schemas.microsoft.com/office/powerpoint/2010/main" val="1439652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B3276C8-3CBC-8048-0486-5B18417A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FC759-9570-8E7E-61DC-B9E55AC8B38A}"/>
              </a:ext>
            </a:extLst>
          </p:cNvPr>
          <p:cNvSpPr txBox="1"/>
          <p:nvPr/>
        </p:nvSpPr>
        <p:spPr>
          <a:xfrm>
            <a:off x="277798" y="826372"/>
            <a:ext cx="3525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Energy Conservation</a:t>
            </a:r>
            <a:endParaRPr lang="en-US" sz="1600" b="1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1DB09-B622-09AD-50B9-EBCD17F47FD5}"/>
              </a:ext>
            </a:extLst>
          </p:cNvPr>
          <p:cNvSpPr txBox="1"/>
          <p:nvPr/>
        </p:nvSpPr>
        <p:spPr>
          <a:xfrm>
            <a:off x="277798" y="1340014"/>
            <a:ext cx="4156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VI with the Euler-SI across five mechanisms with 10ms time step</a:t>
            </a:r>
            <a:endParaRPr lang="en-US" sz="140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95382-59FF-7A60-28BE-E070ADDC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90" y="2282960"/>
            <a:ext cx="4041171" cy="3589511"/>
          </a:xfrm>
          <a:prstGeom prst="rect">
            <a:avLst/>
          </a:prstGeom>
        </p:spPr>
      </p:pic>
      <p:pic>
        <p:nvPicPr>
          <p:cNvPr id="11" name="Picture 10" descr="A diagram of a diagram of a wave&#10;&#10;AI-generated content may be incorrect.">
            <a:extLst>
              <a:ext uri="{FF2B5EF4-FFF2-40B4-BE49-F238E27FC236}">
                <a16:creationId xmlns:a16="http://schemas.microsoft.com/office/drawing/2014/main" id="{B0F08860-054B-998E-0FA4-E88F24097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40" y="848684"/>
            <a:ext cx="3440421" cy="5160632"/>
          </a:xfrm>
          <a:prstGeom prst="rect">
            <a:avLst/>
          </a:prstGeom>
        </p:spPr>
      </p:pic>
      <p:pic>
        <p:nvPicPr>
          <p:cNvPr id="12" name="Picture 11" descr="A white rectangular object with a long leg&#10;&#10;AI-generated content may be incorrect.">
            <a:extLst>
              <a:ext uri="{FF2B5EF4-FFF2-40B4-BE49-F238E27FC236}">
                <a16:creationId xmlns:a16="http://schemas.microsoft.com/office/drawing/2014/main" id="{7E572371-DCED-59DD-B214-8536612D65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03" y="826372"/>
            <a:ext cx="1107197" cy="7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3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1CF5539-C112-555F-F69A-2AA4E515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CBFA1-3FA4-3542-5D1F-90AE22B871FC}"/>
              </a:ext>
            </a:extLst>
          </p:cNvPr>
          <p:cNvSpPr txBox="1"/>
          <p:nvPr/>
        </p:nvSpPr>
        <p:spPr>
          <a:xfrm>
            <a:off x="277798" y="826372"/>
            <a:ext cx="3525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Energy Conservation</a:t>
            </a:r>
            <a:endParaRPr lang="en-US" sz="1600" b="1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674EF-2B90-08C0-C0AB-D661935C9D0C}"/>
              </a:ext>
            </a:extLst>
          </p:cNvPr>
          <p:cNvSpPr txBox="1"/>
          <p:nvPr/>
        </p:nvSpPr>
        <p:spPr>
          <a:xfrm>
            <a:off x="277798" y="1467643"/>
            <a:ext cx="445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VI + Newton, Euler-SI + Dantzig and Euler-SI + SIPGS on 100-Rigid Bodies Rope at 1ms time step</a:t>
            </a:r>
            <a:endParaRPr lang="en-US" sz="1400" noProof="0" dirty="0"/>
          </a:p>
        </p:txBody>
      </p:sp>
      <p:pic>
        <p:nvPicPr>
          <p:cNvPr id="12" name="Picture 11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90081B69-D519-5A63-6B27-BD42C96A6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98824"/>
            <a:ext cx="4163570" cy="2498142"/>
          </a:xfrm>
          <a:prstGeom prst="rect">
            <a:avLst/>
          </a:prstGeom>
        </p:spPr>
      </p:pic>
      <p:pic>
        <p:nvPicPr>
          <p:cNvPr id="14" name="Picture 13" descr="A graph of energy conservation&#10;&#10;AI-generated content may be incorrect.">
            <a:extLst>
              <a:ext uri="{FF2B5EF4-FFF2-40B4-BE49-F238E27FC236}">
                <a16:creationId xmlns:a16="http://schemas.microsoft.com/office/drawing/2014/main" id="{3A959AEE-A790-2F89-A6FE-A0413FCBA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48518"/>
            <a:ext cx="4163570" cy="2498142"/>
          </a:xfrm>
          <a:prstGeom prst="rect">
            <a:avLst/>
          </a:prstGeom>
        </p:spPr>
      </p:pic>
      <p:pic>
        <p:nvPicPr>
          <p:cNvPr id="11" name="Picture 10" descr="A white object with a ball on it&#10;&#10;AI-generated content may be incorrect.">
            <a:extLst>
              <a:ext uri="{FF2B5EF4-FFF2-40B4-BE49-F238E27FC236}">
                <a16:creationId xmlns:a16="http://schemas.microsoft.com/office/drawing/2014/main" id="{74ACBEAE-71C1-5A3E-B68A-94A848F05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65" y="2509024"/>
            <a:ext cx="3464531" cy="30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6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EF826B-6396-BA9E-7E2C-C2F4BCC0A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011" y="1766454"/>
            <a:ext cx="3473644" cy="3325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noProof="0" dirty="0"/>
              <a:t>Motivation</a:t>
            </a:r>
          </a:p>
          <a:p>
            <a:pPr>
              <a:lnSpc>
                <a:spcPct val="150000"/>
              </a:lnSpc>
            </a:pPr>
            <a:r>
              <a:rPr lang="en-US" sz="2400" noProof="0" dirty="0"/>
              <a:t>State of the Art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Methodology</a:t>
            </a:r>
            <a:endParaRPr lang="en-US" sz="2400" noProof="0" dirty="0"/>
          </a:p>
          <a:p>
            <a:pPr>
              <a:lnSpc>
                <a:spcPct val="150000"/>
              </a:lnSpc>
            </a:pPr>
            <a:r>
              <a:rPr lang="en-US" sz="2400" noProof="0" dirty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sz="2400" noProof="0" dirty="0"/>
              <a:t>Validation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Conclusion</a:t>
            </a:r>
            <a:endParaRPr lang="en-US" sz="2400" noProof="0" dirty="0"/>
          </a:p>
          <a:p>
            <a:pPr>
              <a:lnSpc>
                <a:spcPct val="150000"/>
              </a:lnSpc>
            </a:pPr>
            <a:endParaRPr lang="en-US" sz="2400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FA3F8B-8E93-25EB-74B6-3C036F9B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93331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B11B65D-0C3F-3298-7064-B23FD118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7E464-02D9-5158-4D19-0C3FE7DAC510}"/>
              </a:ext>
            </a:extLst>
          </p:cNvPr>
          <p:cNvSpPr txBox="1"/>
          <p:nvPr/>
        </p:nvSpPr>
        <p:spPr>
          <a:xfrm>
            <a:off x="277798" y="826372"/>
            <a:ext cx="3525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Energy Conservation</a:t>
            </a:r>
            <a:endParaRPr lang="en-US" sz="1600" b="1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715AC-185C-B385-3632-FFA33E258A1F}"/>
              </a:ext>
            </a:extLst>
          </p:cNvPr>
          <p:cNvSpPr txBox="1"/>
          <p:nvPr/>
        </p:nvSpPr>
        <p:spPr>
          <a:xfrm>
            <a:off x="360000" y="1464320"/>
            <a:ext cx="4269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VI + Newton with Euler-SI + Dantzig on Five-Pendulum at 10ms time step over 600s</a:t>
            </a:r>
            <a:endParaRPr lang="en-US" sz="1400" noProof="0" dirty="0"/>
          </a:p>
        </p:txBody>
      </p:sp>
      <p:pic>
        <p:nvPicPr>
          <p:cNvPr id="10" name="Picture 9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A1893AD-FF93-F6B3-B08D-EBB472425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09" y="1981191"/>
            <a:ext cx="4821044" cy="2892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C2A88-700A-B61D-B626-A771BFD9E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13" y="2419202"/>
            <a:ext cx="3888296" cy="27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8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681F151-A40E-6260-7198-099857B3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4F2A0-80FC-5DB0-5850-7C5ECADB49DF}"/>
              </a:ext>
            </a:extLst>
          </p:cNvPr>
          <p:cNvSpPr txBox="1"/>
          <p:nvPr/>
        </p:nvSpPr>
        <p:spPr>
          <a:xfrm>
            <a:off x="277798" y="826372"/>
            <a:ext cx="2827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Running Time</a:t>
            </a:r>
            <a:endParaRPr lang="en-US" sz="1600" b="1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52DA4-4738-5020-2CE7-2D2C85FDD932}"/>
              </a:ext>
            </a:extLst>
          </p:cNvPr>
          <p:cNvSpPr txBox="1"/>
          <p:nvPr/>
        </p:nvSpPr>
        <p:spPr>
          <a:xfrm>
            <a:off x="360000" y="1463547"/>
            <a:ext cx="42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five integrators on Five-Pendulum at 10ms time step over 1000 steps</a:t>
            </a:r>
            <a:endParaRPr lang="en-US" sz="1400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40129-F5A1-99DF-130A-E5C2A693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418" y="826372"/>
            <a:ext cx="1722582" cy="1208286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2D2F670-9C52-EFD5-9B3D-EF7B9ECAD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5388"/>
            <a:ext cx="77724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7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41F6C82-4AE4-776B-52EE-F32D27EF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Validation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24387-0441-DE83-8F05-164D491B7F58}"/>
              </a:ext>
            </a:extLst>
          </p:cNvPr>
          <p:cNvSpPr txBox="1"/>
          <p:nvPr/>
        </p:nvSpPr>
        <p:spPr>
          <a:xfrm>
            <a:off x="277798" y="826372"/>
            <a:ext cx="2827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Validation of Running Time</a:t>
            </a:r>
            <a:endParaRPr lang="en-US" sz="1600" b="1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10B55-4579-BA51-D1E6-1A71C85579C3}"/>
              </a:ext>
            </a:extLst>
          </p:cNvPr>
          <p:cNvSpPr txBox="1"/>
          <p:nvPr/>
        </p:nvSpPr>
        <p:spPr>
          <a:xfrm>
            <a:off x="348000" y="1456864"/>
            <a:ext cx="4269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Comparison of VI + Newton, Euler-SI + Dantzig and Euler-SI + SIPGS on 100-RB Rope at 1ms time step over 20s</a:t>
            </a:r>
          </a:p>
        </p:txBody>
      </p:sp>
      <p:pic>
        <p:nvPicPr>
          <p:cNvPr id="9" name="Picture 8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CAA1CA55-7F75-E221-E607-3D78DF0008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60" y="1980142"/>
            <a:ext cx="6047679" cy="3779799"/>
          </a:xfrm>
          <a:prstGeom prst="rect">
            <a:avLst/>
          </a:prstGeom>
        </p:spPr>
      </p:pic>
      <p:pic>
        <p:nvPicPr>
          <p:cNvPr id="8" name="Picture 7" descr="A white object with a ball on it&#10;&#10;AI-generated content may be incorrect.">
            <a:extLst>
              <a:ext uri="{FF2B5EF4-FFF2-40B4-BE49-F238E27FC236}">
                <a16:creationId xmlns:a16="http://schemas.microsoft.com/office/drawing/2014/main" id="{1D4058CF-DBC1-5D4D-88E5-83E93DE20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073" y="848131"/>
            <a:ext cx="1372129" cy="12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85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247C-9730-C002-7C46-C8B2EDDE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D0E0-29F8-DFE2-9710-CB2A66EED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92132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E142F4C-1745-6D01-8573-C126D257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01600"/>
            <a:ext cx="11484000" cy="543600"/>
          </a:xfrm>
        </p:spPr>
        <p:txBody>
          <a:bodyPr/>
          <a:lstStyle/>
          <a:p>
            <a:r>
              <a:rPr lang="en-US" dirty="0"/>
              <a:t>Conclusion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84AF4-040B-3C58-E85A-0270F1271E73}"/>
              </a:ext>
            </a:extLst>
          </p:cNvPr>
          <p:cNvSpPr txBox="1"/>
          <p:nvPr/>
        </p:nvSpPr>
        <p:spPr>
          <a:xfrm>
            <a:off x="927976" y="1398842"/>
            <a:ext cx="39707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In this work, we implemented the discrete Euler–Lagrange equations to achieve structure-preserving simulation.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By leveraging the system’s graph structure and applying depth-first search for matrix reordering, we enabled a linear-time LDU solver.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Successfully addresses three fundamental challenges in robotic simulation: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energy conservation,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computational efficiency, 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400" dirty="0"/>
              <a:t>differentiability.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Our contributions are supported by careful theoretical analysis and extensive experimental validation.</a:t>
            </a:r>
            <a:endParaRPr lang="en-C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06FB1-ECF4-63E1-AA4B-6427CF1A3C9B}"/>
              </a:ext>
            </a:extLst>
          </p:cNvPr>
          <p:cNvSpPr txBox="1"/>
          <p:nvPr/>
        </p:nvSpPr>
        <p:spPr>
          <a:xfrm>
            <a:off x="277798" y="826372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Conclusion</a:t>
            </a:r>
            <a:endParaRPr lang="en-US" sz="1600" b="1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59719-1092-4B9D-35BB-D472BAD24AF8}"/>
              </a:ext>
            </a:extLst>
          </p:cNvPr>
          <p:cNvSpPr txBox="1"/>
          <p:nvPr/>
        </p:nvSpPr>
        <p:spPr>
          <a:xfrm>
            <a:off x="6794500" y="1398842"/>
            <a:ext cx="39707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Extending the VI framework to handle contact dynamics and friction would enable more realistic simulation of mechanical interactions.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Optimal trajectory generation for complex robotic systems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Data-efficient reinforcement learning for control policy optimization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400" dirty="0"/>
              <a:t>End-to-end learning of dynamic motion primitives</a:t>
            </a:r>
            <a:endParaRPr lang="en-C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7B2B7-9B18-421A-C8A0-F69476F1EBB5}"/>
              </a:ext>
            </a:extLst>
          </p:cNvPr>
          <p:cNvSpPr txBox="1"/>
          <p:nvPr/>
        </p:nvSpPr>
        <p:spPr>
          <a:xfrm>
            <a:off x="6794500" y="82637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Future Work</a:t>
            </a: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344007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ser Interface.mp4">
            <a:hlinkClick r:id="" action="ppaction://media"/>
            <a:extLst>
              <a:ext uri="{FF2B5EF4-FFF2-40B4-BE49-F238E27FC236}">
                <a16:creationId xmlns:a16="http://schemas.microsoft.com/office/drawing/2014/main" id="{4EB95C43-136B-5652-19F3-A0AB58EB9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554"/>
            <a:ext cx="12192000" cy="6519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AE85C-8574-2ED9-0DE9-0DD78AEE1C40}"/>
              </a:ext>
            </a:extLst>
          </p:cNvPr>
          <p:cNvSpPr txBox="1"/>
          <p:nvPr/>
        </p:nvSpPr>
        <p:spPr>
          <a:xfrm>
            <a:off x="0" y="0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99435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98C2B0-0647-12FE-E102-DC40DB7D86AB}"/>
              </a:ext>
            </a:extLst>
          </p:cNvPr>
          <p:cNvSpPr txBox="1"/>
          <p:nvPr/>
        </p:nvSpPr>
        <p:spPr>
          <a:xfrm>
            <a:off x="0" y="0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100 Rigid Body Rope</a:t>
            </a:r>
          </a:p>
        </p:txBody>
      </p:sp>
      <p:pic>
        <p:nvPicPr>
          <p:cNvPr id="4" name="100RB Rope.mp4">
            <a:hlinkClick r:id="" action="ppaction://media"/>
            <a:extLst>
              <a:ext uri="{FF2B5EF4-FFF2-40B4-BE49-F238E27FC236}">
                <a16:creationId xmlns:a16="http://schemas.microsoft.com/office/drawing/2014/main" id="{3FB0208F-ACBA-5E01-302D-E1FA829F2E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554"/>
            <a:ext cx="12192000" cy="65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D132C1-F62A-29F4-C583-396008722FC9}"/>
              </a:ext>
            </a:extLst>
          </p:cNvPr>
          <p:cNvSpPr txBox="1"/>
          <p:nvPr/>
        </p:nvSpPr>
        <p:spPr>
          <a:xfrm>
            <a:off x="0" y="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Close Loop</a:t>
            </a:r>
          </a:p>
        </p:txBody>
      </p:sp>
      <p:pic>
        <p:nvPicPr>
          <p:cNvPr id="4" name="close-loop.mp4">
            <a:hlinkClick r:id="" action="ppaction://media"/>
            <a:extLst>
              <a:ext uri="{FF2B5EF4-FFF2-40B4-BE49-F238E27FC236}">
                <a16:creationId xmlns:a16="http://schemas.microsoft.com/office/drawing/2014/main" id="{F64E02DD-9CF4-1BB7-F191-9BCD6C2E4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554"/>
            <a:ext cx="12192000" cy="65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smatic joint force based motor.mp4">
            <a:hlinkClick r:id="" action="ppaction://media"/>
            <a:extLst>
              <a:ext uri="{FF2B5EF4-FFF2-40B4-BE49-F238E27FC236}">
                <a16:creationId xmlns:a16="http://schemas.microsoft.com/office/drawing/2014/main" id="{DFD56C76-2917-24EF-0610-28753572B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554"/>
            <a:ext cx="12192000" cy="6519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25A3E-3444-663F-759F-792EAD5A1B91}"/>
              </a:ext>
            </a:extLst>
          </p:cNvPr>
          <p:cNvSpPr txBox="1"/>
          <p:nvPr/>
        </p:nvSpPr>
        <p:spPr>
          <a:xfrm>
            <a:off x="0" y="0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Force Based Motor</a:t>
            </a:r>
            <a:endParaRPr lang="en-US" sz="1600" b="1" noProof="0" dirty="0"/>
          </a:p>
        </p:txBody>
      </p:sp>
    </p:spTree>
    <p:extLst>
      <p:ext uri="{BB962C8B-B14F-4D97-AF65-F5344CB8AC3E}">
        <p14:creationId xmlns:p14="http://schemas.microsoft.com/office/powerpoint/2010/main" val="27084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66206-8BF8-D0B7-25F8-D56C30724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694510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ismatic joint velocity based motor.mp4">
            <a:hlinkClick r:id="" action="ppaction://media"/>
            <a:extLst>
              <a:ext uri="{FF2B5EF4-FFF2-40B4-BE49-F238E27FC236}">
                <a16:creationId xmlns:a16="http://schemas.microsoft.com/office/drawing/2014/main" id="{0FA6AEA8-F11A-1B43-764A-1BA0824E3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8554"/>
            <a:ext cx="12192000" cy="6519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D4126-6FA9-73D5-9A05-C857F7CBBAF9}"/>
              </a:ext>
            </a:extLst>
          </p:cNvPr>
          <p:cNvSpPr txBox="1"/>
          <p:nvPr/>
        </p:nvSpPr>
        <p:spPr>
          <a:xfrm>
            <a:off x="0" y="0"/>
            <a:ext cx="2260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Velocity Based Motor</a:t>
            </a:r>
          </a:p>
        </p:txBody>
      </p:sp>
    </p:spTree>
    <p:extLst>
      <p:ext uri="{BB962C8B-B14F-4D97-AF65-F5344CB8AC3E}">
        <p14:creationId xmlns:p14="http://schemas.microsoft.com/office/powerpoint/2010/main" val="8751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3">
            <a:extLst>
              <a:ext uri="{FF2B5EF4-FFF2-40B4-BE49-F238E27FC236}">
                <a16:creationId xmlns:a16="http://schemas.microsoft.com/office/drawing/2014/main" id="{37015D4A-702F-C53A-3D3D-73F310CC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239920"/>
            <a:ext cx="11484000" cy="543600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B74E8-C7BE-4519-F9C5-054FA9DDD74F}"/>
              </a:ext>
            </a:extLst>
          </p:cNvPr>
          <p:cNvSpPr txBox="1"/>
          <p:nvPr/>
        </p:nvSpPr>
        <p:spPr>
          <a:xfrm>
            <a:off x="354001" y="2401550"/>
            <a:ext cx="769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600" dirty="0"/>
              <a:t>T</a:t>
            </a:r>
            <a:r>
              <a:rPr lang="en-CN" sz="1600" dirty="0"/>
              <a:t>raditional numerical integrators often fail to preserve important physical invariants, leading to energy drift and unreliable long-term behavior.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CN" sz="1600" dirty="0"/>
              <a:t>The computational complexity of generic sparse solvers becomes interactable for robots with many degrees of freedom, limiting their application in complex systems.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CN" sz="1600" dirty="0"/>
              <a:t>The lack of build-in support for computing derivatives in many existing simulators restricts their use in modern optimization-based robotic workflows.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C267E-2817-B302-6064-5BB5B49C6F98}"/>
              </a:ext>
            </a:extLst>
          </p:cNvPr>
          <p:cNvSpPr txBox="1"/>
          <p:nvPr/>
        </p:nvSpPr>
        <p:spPr>
          <a:xfrm>
            <a:off x="354000" y="203221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/>
              <a:t>Three Critical Challenges: </a:t>
            </a:r>
          </a:p>
        </p:txBody>
      </p:sp>
    </p:spTree>
    <p:extLst>
      <p:ext uri="{BB962C8B-B14F-4D97-AF65-F5344CB8AC3E}">
        <p14:creationId xmlns:p14="http://schemas.microsoft.com/office/powerpoint/2010/main" val="22855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DCC33-3E39-10F0-48E8-3E603099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9446687-1256-560C-4CBA-9AB36F38B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2771431"/>
                  </p:ext>
                </p:extLst>
              </p:nvPr>
            </p:nvGraphicFramePr>
            <p:xfrm>
              <a:off x="1279071" y="1306444"/>
              <a:ext cx="9633858" cy="4245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610">
                      <a:extLst>
                        <a:ext uri="{9D8B030D-6E8A-4147-A177-3AD203B41FA5}">
                          <a16:colId xmlns:a16="http://schemas.microsoft.com/office/drawing/2014/main" val="2060937849"/>
                        </a:ext>
                      </a:extLst>
                    </a:gridCol>
                    <a:gridCol w="7617248">
                      <a:extLst>
                        <a:ext uri="{9D8B030D-6E8A-4147-A177-3AD203B41FA5}">
                          <a16:colId xmlns:a16="http://schemas.microsoft.com/office/drawing/2014/main" val="2598612678"/>
                        </a:ext>
                      </a:extLst>
                    </a:gridCol>
                  </a:tblGrid>
                  <a:tr h="500529">
                    <a:tc>
                      <a:txBody>
                        <a:bodyPr/>
                        <a:lstStyle/>
                        <a:p>
                          <a:endParaRPr lang="en-US" noProof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Key Points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9194512"/>
                      </a:ext>
                    </a:extLst>
                  </a:tr>
                  <a:tr h="69668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What they are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Discrete-mechanics methods that apply Hamilton’s principle directly, yielding structure-preserving integrators.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24154"/>
                      </a:ext>
                    </a:extLst>
                  </a:tr>
                  <a:tr h="93468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Core guarantees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Exact momentum and holonomic-constraint preservation</a:t>
                          </a:r>
                        </a:p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Near-exact energy over arbitrary long horizons</a:t>
                          </a:r>
                        </a:p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Unconditional (step-size-independent) stability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378517"/>
                      </a:ext>
                    </a:extLst>
                  </a:tr>
                  <a:tr h="69311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Why they stay fast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In maximal coordinates with sparse factorization: forward dynamics is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noProof="0" dirty="0"/>
                            <a:t>(open chains)</a:t>
                          </a:r>
                        </a:p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Loop-closure constraints add only constant overhead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9899993"/>
                      </a:ext>
                    </a:extLst>
                  </a:tr>
                  <a:tr h="72697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Constraint / contact handling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noProof="0" dirty="0"/>
                            <a:t>Constraints embedded in discrete equations—no Baumgarte or projection; contacts via smoothed NCP, giving consistent integration through impacts and friction.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335608"/>
                      </a:ext>
                    </a:extLst>
                  </a:tr>
                  <a:tr h="69311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Differentiability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noProof="0" dirty="0"/>
                            <a:t>One reused sparse factorization + implicit-function theorem ⇒ cheap, exact gradients for optimization &amp; learning.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02947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9446687-1256-560C-4CBA-9AB36F38B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2771431"/>
                  </p:ext>
                </p:extLst>
              </p:nvPr>
            </p:nvGraphicFramePr>
            <p:xfrm>
              <a:off x="1279071" y="1306444"/>
              <a:ext cx="9633858" cy="424511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16610">
                      <a:extLst>
                        <a:ext uri="{9D8B030D-6E8A-4147-A177-3AD203B41FA5}">
                          <a16:colId xmlns:a16="http://schemas.microsoft.com/office/drawing/2014/main" val="2060937849"/>
                        </a:ext>
                      </a:extLst>
                    </a:gridCol>
                    <a:gridCol w="7617248">
                      <a:extLst>
                        <a:ext uri="{9D8B030D-6E8A-4147-A177-3AD203B41FA5}">
                          <a16:colId xmlns:a16="http://schemas.microsoft.com/office/drawing/2014/main" val="2598612678"/>
                        </a:ext>
                      </a:extLst>
                    </a:gridCol>
                  </a:tblGrid>
                  <a:tr h="500529">
                    <a:tc>
                      <a:txBody>
                        <a:bodyPr/>
                        <a:lstStyle/>
                        <a:p>
                          <a:endParaRPr lang="en-US" noProof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Key Points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9194512"/>
                      </a:ext>
                    </a:extLst>
                  </a:tr>
                  <a:tr h="69668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What they are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noProof="0" dirty="0"/>
                            <a:t>Discrete-mechanics methods that apply Hamilton’s principle directly, yielding structure-preserving integrators.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24154"/>
                      </a:ext>
                    </a:extLst>
                  </a:tr>
                  <a:tr h="93468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Core guarantees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Exact momentum and holonomic-constraint preservation</a:t>
                          </a:r>
                        </a:p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Near-exact energy over arbitrary long horizons</a:t>
                          </a:r>
                        </a:p>
                        <a:p>
                          <a:pPr marL="285750" indent="-285750"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noProof="0" dirty="0"/>
                            <a:t>Unconditional (step-size-independent) stability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378517"/>
                      </a:ext>
                    </a:extLst>
                  </a:tr>
                  <a:tr h="69311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Why they stay fast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56" t="-307273" r="-166" b="-2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899993"/>
                      </a:ext>
                    </a:extLst>
                  </a:tr>
                  <a:tr h="72697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Constraint / contact handling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noProof="0" dirty="0"/>
                            <a:t>Constraints embedded in discrete equations—no Baumgarte or projection; contacts via smoothed NCP, giving consistent integration through impacts and friction.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335608"/>
                      </a:ext>
                    </a:extLst>
                  </a:tr>
                  <a:tr h="69311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b="1" noProof="0" dirty="0"/>
                            <a:t>Differentiability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</a:pPr>
                          <a:r>
                            <a:rPr lang="en-US" sz="1400" noProof="0" dirty="0"/>
                            <a:t>One reused sparse factorization + implicit-function theorem ⇒ cheap, exact gradients for optimization &amp; learning.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02947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2CA222-BA35-4338-01DE-0F0D2125CE5F}"/>
              </a:ext>
            </a:extLst>
          </p:cNvPr>
          <p:cNvSpPr txBox="1"/>
          <p:nvPr/>
        </p:nvSpPr>
        <p:spPr>
          <a:xfrm>
            <a:off x="277798" y="826372"/>
            <a:ext cx="455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Variational Integrator: The Right Fit for EDTs</a:t>
            </a:r>
          </a:p>
        </p:txBody>
      </p:sp>
    </p:spTree>
    <p:extLst>
      <p:ext uri="{BB962C8B-B14F-4D97-AF65-F5344CB8AC3E}">
        <p14:creationId xmlns:p14="http://schemas.microsoft.com/office/powerpoint/2010/main" val="123931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90A8-43F4-94A5-4347-CCD5BC8D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48F-6493-1ED4-7EAA-6A325F52F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375982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9F6CA6-55A6-02D1-0814-F73733DC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00" y="298808"/>
            <a:ext cx="11484000" cy="543600"/>
          </a:xfrm>
        </p:spPr>
        <p:txBody>
          <a:bodyPr/>
          <a:lstStyle/>
          <a:p>
            <a:r>
              <a:rPr lang="en-US" noProof="0" dirty="0"/>
              <a:t>State of the 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725FD3C-24C0-56C0-6700-7BEC6F6FC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692352"/>
                  </p:ext>
                </p:extLst>
              </p:nvPr>
            </p:nvGraphicFramePr>
            <p:xfrm>
              <a:off x="527956" y="1443445"/>
              <a:ext cx="11136088" cy="39711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88673">
                      <a:extLst>
                        <a:ext uri="{9D8B030D-6E8A-4147-A177-3AD203B41FA5}">
                          <a16:colId xmlns:a16="http://schemas.microsoft.com/office/drawing/2014/main" val="2133131865"/>
                        </a:ext>
                      </a:extLst>
                    </a:gridCol>
                    <a:gridCol w="3091542">
                      <a:extLst>
                        <a:ext uri="{9D8B030D-6E8A-4147-A177-3AD203B41FA5}">
                          <a16:colId xmlns:a16="http://schemas.microsoft.com/office/drawing/2014/main" val="2366242782"/>
                        </a:ext>
                      </a:extLst>
                    </a:gridCol>
                    <a:gridCol w="2982686">
                      <a:extLst>
                        <a:ext uri="{9D8B030D-6E8A-4147-A177-3AD203B41FA5}">
                          <a16:colId xmlns:a16="http://schemas.microsoft.com/office/drawing/2014/main" val="340913313"/>
                        </a:ext>
                      </a:extLst>
                    </a:gridCol>
                    <a:gridCol w="3173187">
                      <a:extLst>
                        <a:ext uri="{9D8B030D-6E8A-4147-A177-3AD203B41FA5}">
                          <a16:colId xmlns:a16="http://schemas.microsoft.com/office/drawing/2014/main" val="1980038837"/>
                        </a:ext>
                      </a:extLst>
                    </a:gridCol>
                  </a:tblGrid>
                  <a:tr h="624114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Requirement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Euler-E  / Euler-SI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Euler-I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RK2 / RK4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41404608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Real-time Performance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Single force evaluation per step,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noProof="0" dirty="0"/>
                            <a:t>;</a:t>
                          </a:r>
                        </a:p>
                        <a:p>
                          <a:r>
                            <a:rPr lang="en-US" sz="1400" noProof="0" dirty="0"/>
                            <a:t>GPUs</a:t>
                          </a:r>
                          <a:r>
                            <a:rPr lang="en-US" sz="1400" baseline="0" noProof="0" dirty="0"/>
                            <a:t> can reach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1400" b="0" i="1" baseline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baseline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baseline="0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noProof="0" dirty="0"/>
                            <a:t> steps.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</m:sup>
                              </m:s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noProof="0" dirty="0"/>
                            <a:t> for</a:t>
                          </a:r>
                          <a:r>
                            <a:rPr lang="en-US" sz="1400" baseline="0" noProof="0" dirty="0"/>
                            <a:t> unstructured sparsity;</a:t>
                          </a:r>
                          <a:endParaRPr lang="en-US" sz="1400" b="0" i="1" baseline="0" noProof="0" dirty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baseline="0" noProof="0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400" b="0" i="1" baseline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baseline="0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baseline="0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baseline="0" noProof="0" dirty="0"/>
                            <a:t> for tree systems.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RK2 uses 2 force evaluations;</a:t>
                          </a:r>
                        </a:p>
                        <a:p>
                          <a:r>
                            <a:rPr lang="en-US" sz="1400" noProof="0" dirty="0"/>
                            <a:t>RK4 uses 4 force evaluations.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23813149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Long-term Stability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Euler-E: monotone energy drift;</a:t>
                          </a:r>
                        </a:p>
                        <a:p>
                          <a:r>
                            <a:rPr lang="en-US" sz="1400" noProof="0" dirty="0"/>
                            <a:t>Euler-SI: bounded oscillation for conservative systems.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Numerical damping roughly proportional to the step size; larger steps damp energy faster.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No structure preservation; energy either drifts or oscillates slowly.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63377653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Scalability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Explicit, efficient and parallelizable; but restrictive for complex constraints or contacts.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Scales well with system size and stiff contacts when using sparse solvers.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Parallelizable; but suffers from poor scalability in stiff or contact-rich systems.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6358276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Differentiability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A straight-line computational graph; backward pass cost is similar to forward pass.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Requires one additional linear solve in the backward pass due to the implicit function theorem.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Same explicit graph structure, but multiple stages increase memory and compute cost.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9472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725FD3C-24C0-56C0-6700-7BEC6F6FC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692352"/>
                  </p:ext>
                </p:extLst>
              </p:nvPr>
            </p:nvGraphicFramePr>
            <p:xfrm>
              <a:off x="527956" y="1443445"/>
              <a:ext cx="11136088" cy="39711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88673">
                      <a:extLst>
                        <a:ext uri="{9D8B030D-6E8A-4147-A177-3AD203B41FA5}">
                          <a16:colId xmlns:a16="http://schemas.microsoft.com/office/drawing/2014/main" val="2133131865"/>
                        </a:ext>
                      </a:extLst>
                    </a:gridCol>
                    <a:gridCol w="3091542">
                      <a:extLst>
                        <a:ext uri="{9D8B030D-6E8A-4147-A177-3AD203B41FA5}">
                          <a16:colId xmlns:a16="http://schemas.microsoft.com/office/drawing/2014/main" val="2366242782"/>
                        </a:ext>
                      </a:extLst>
                    </a:gridCol>
                    <a:gridCol w="2982686">
                      <a:extLst>
                        <a:ext uri="{9D8B030D-6E8A-4147-A177-3AD203B41FA5}">
                          <a16:colId xmlns:a16="http://schemas.microsoft.com/office/drawing/2014/main" val="340913313"/>
                        </a:ext>
                      </a:extLst>
                    </a:gridCol>
                    <a:gridCol w="3173187">
                      <a:extLst>
                        <a:ext uri="{9D8B030D-6E8A-4147-A177-3AD203B41FA5}">
                          <a16:colId xmlns:a16="http://schemas.microsoft.com/office/drawing/2014/main" val="1980038837"/>
                        </a:ext>
                      </a:extLst>
                    </a:gridCol>
                  </a:tblGrid>
                  <a:tr h="624114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Requirement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Euler-E  / Euler-SI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Euler-I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RK2 / RK4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41404608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Real-time Performance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1066" t="-74627" r="-199180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7234" t="-74627" r="-106809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RK2 uses 2 force evaluations;</a:t>
                          </a:r>
                        </a:p>
                        <a:p>
                          <a:r>
                            <a:rPr lang="en-US" sz="1400" noProof="0" dirty="0"/>
                            <a:t>RK4 uses 4 force evaluations.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23813149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Long-term Stability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Euler-E: monotone energy drift;</a:t>
                          </a:r>
                        </a:p>
                        <a:p>
                          <a:r>
                            <a:rPr lang="en-US" sz="1400" noProof="0" dirty="0"/>
                            <a:t>Euler-SI: bounded oscillation for conservative systems.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Numerical damping roughly proportional to the step size; larger steps damp energy faster.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No structure preservation; energy either drifts or oscillates slowly.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63377653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Scalability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Explicit, efficient and parallelizable; but restrictive for complex constraints or contacts.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Scales well with system size and stiff contacts when using sparse solvers.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Parallelizable; but suffers from poor scalability in stiff or contact-rich systems.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6358276"/>
                      </a:ext>
                    </a:extLst>
                  </a:tr>
                  <a:tr h="836749">
                    <a:tc>
                      <a:txBody>
                        <a:bodyPr/>
                        <a:lstStyle/>
                        <a:p>
                          <a:r>
                            <a:rPr lang="en-US" sz="1400" b="1" noProof="0" dirty="0"/>
                            <a:t>Differentiability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A straight-line computational graph; backward pass cost is similar to forward pass.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Requires one additional linear solve in the backward pass due to the implicit function theorem.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noProof="0" dirty="0"/>
                            <a:t>Same explicit graph structure, but multiple stages increase memory and compute cost.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9472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B7736C-0506-35FC-7FC7-5D390E323771}"/>
              </a:ext>
            </a:extLst>
          </p:cNvPr>
          <p:cNvSpPr txBox="1"/>
          <p:nvPr/>
        </p:nvSpPr>
        <p:spPr>
          <a:xfrm>
            <a:off x="5662753" y="1121415"/>
            <a:ext cx="6295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noProof="0" dirty="0">
                <a:solidFill>
                  <a:schemeClr val="bg1">
                    <a:lumMod val="85000"/>
                  </a:schemeClr>
                </a:solidFill>
              </a:rPr>
              <a:t>Note: Force evaluation refers to one computation of the right-hand side of the differential equation.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732B6-922B-22A3-FFA2-6F256D6AAB9C}"/>
              </a:ext>
            </a:extLst>
          </p:cNvPr>
          <p:cNvSpPr txBox="1"/>
          <p:nvPr/>
        </p:nvSpPr>
        <p:spPr>
          <a:xfrm>
            <a:off x="288684" y="825884"/>
            <a:ext cx="3759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0" dirty="0"/>
              <a:t>Limitations of Traditional Integrators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60022-B6F9-A39C-406E-906B8200F016}"/>
              </a:ext>
            </a:extLst>
          </p:cNvPr>
          <p:cNvSpPr/>
          <p:nvPr/>
        </p:nvSpPr>
        <p:spPr>
          <a:xfrm>
            <a:off x="2456329" y="2115671"/>
            <a:ext cx="2850777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8C825-FEE8-C52F-54C7-AA36A12D1884}"/>
              </a:ext>
            </a:extLst>
          </p:cNvPr>
          <p:cNvSpPr/>
          <p:nvPr/>
        </p:nvSpPr>
        <p:spPr>
          <a:xfrm>
            <a:off x="2456329" y="2956020"/>
            <a:ext cx="2850777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1FB15-FD76-C378-B929-27336D3E5D19}"/>
              </a:ext>
            </a:extLst>
          </p:cNvPr>
          <p:cNvSpPr/>
          <p:nvPr/>
        </p:nvSpPr>
        <p:spPr>
          <a:xfrm>
            <a:off x="2456329" y="4599001"/>
            <a:ext cx="2850777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FF0BA0-E7D2-46DA-D92C-98762B305976}"/>
              </a:ext>
            </a:extLst>
          </p:cNvPr>
          <p:cNvSpPr/>
          <p:nvPr/>
        </p:nvSpPr>
        <p:spPr>
          <a:xfrm>
            <a:off x="5540188" y="2956020"/>
            <a:ext cx="2850777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1DC7FF-8B7B-B934-6368-12D002ED23C3}"/>
              </a:ext>
            </a:extLst>
          </p:cNvPr>
          <p:cNvSpPr/>
          <p:nvPr/>
        </p:nvSpPr>
        <p:spPr>
          <a:xfrm>
            <a:off x="5540188" y="3795322"/>
            <a:ext cx="2850777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EE5A-A809-D275-277D-61E0ADB8FE73}"/>
              </a:ext>
            </a:extLst>
          </p:cNvPr>
          <p:cNvSpPr/>
          <p:nvPr/>
        </p:nvSpPr>
        <p:spPr>
          <a:xfrm>
            <a:off x="8543365" y="2115670"/>
            <a:ext cx="3012141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BEFDE-B11A-EE07-1E01-0068B3D8C26C}"/>
              </a:ext>
            </a:extLst>
          </p:cNvPr>
          <p:cNvSpPr/>
          <p:nvPr/>
        </p:nvSpPr>
        <p:spPr>
          <a:xfrm>
            <a:off x="8543364" y="2956020"/>
            <a:ext cx="3012142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77249E-DBF3-C0A6-DC8F-42B857F393E6}"/>
              </a:ext>
            </a:extLst>
          </p:cNvPr>
          <p:cNvSpPr/>
          <p:nvPr/>
        </p:nvSpPr>
        <p:spPr>
          <a:xfrm>
            <a:off x="8543364" y="3795321"/>
            <a:ext cx="3012142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0BCFF6-57C2-0E27-ECB7-A0C266C38F6F}"/>
              </a:ext>
            </a:extLst>
          </p:cNvPr>
          <p:cNvSpPr/>
          <p:nvPr/>
        </p:nvSpPr>
        <p:spPr>
          <a:xfrm>
            <a:off x="8543364" y="4606043"/>
            <a:ext cx="3012142" cy="77992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63504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9AB41-7DD8-2B55-C2A1-8DA225262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6509-91C3-129D-6BD2-5819D65AA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60700602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Master_RWTH_Institute_16zu9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_Master_RWTH_Verwaltung_ohne_addin_16zu9.pot [Kompatibilitätsmodus]" id="{12157BE7-C41B-4251-A630-7876F5189DEC}" vid="{D5CAF79C-9B5F-40C2-AC3C-45C714C492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Pra_776_sentation_Master_RWTH_Institute_16zu9 (1)</Template>
  <TotalTime>0</TotalTime>
  <Words>6498</Words>
  <Application>Microsoft Office PowerPoint</Application>
  <PresentationFormat>Breitbild</PresentationFormat>
  <Paragraphs>649</Paragraphs>
  <Slides>40</Slides>
  <Notes>40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ＭＳ Ｐゴシック</vt:lpstr>
      <vt:lpstr>Arial</vt:lpstr>
      <vt:lpstr>Calibri</vt:lpstr>
      <vt:lpstr>Cambria Math</vt:lpstr>
      <vt:lpstr>Symbol</vt:lpstr>
      <vt:lpstr>Wingdings</vt:lpstr>
      <vt:lpstr>Präsentation_Master_RWTH_Institute_16zu9</vt:lpstr>
      <vt:lpstr>Application of Linear-Time Variational Integrators in Experimentible Digital Twins  </vt:lpstr>
      <vt:lpstr>Contributions</vt:lpstr>
      <vt:lpstr>Contents</vt:lpstr>
      <vt:lpstr>Motivation</vt:lpstr>
      <vt:lpstr>Motivation</vt:lpstr>
      <vt:lpstr>Motivation</vt:lpstr>
      <vt:lpstr>State of the Art</vt:lpstr>
      <vt:lpstr>State of the Art</vt:lpstr>
      <vt:lpstr>Methodology</vt:lpstr>
      <vt:lpstr>Methodology</vt:lpstr>
      <vt:lpstr>Methodology</vt:lpstr>
      <vt:lpstr>Methodology</vt:lpstr>
      <vt:lpstr>Methodology</vt:lpstr>
      <vt:lpstr>PowerPoint-Präsentation</vt:lpstr>
      <vt:lpstr>PowerPoint-Präsentation</vt:lpstr>
      <vt:lpstr>PowerPoint-Präsentation</vt:lpstr>
      <vt:lpstr>PowerPoint-Präsentation</vt:lpstr>
      <vt:lpstr>Implementation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Conclusion</vt:lpstr>
      <vt:lpstr>Conclusion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Schluse</dc:creator>
  <cp:lastModifiedBy>Longxiang Shao</cp:lastModifiedBy>
  <cp:revision>222</cp:revision>
  <dcterms:created xsi:type="dcterms:W3CDTF">2015-11-10T09:04:16Z</dcterms:created>
  <dcterms:modified xsi:type="dcterms:W3CDTF">2025-08-13T09:10:53Z</dcterms:modified>
</cp:coreProperties>
</file>